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59" r:id="rId2"/>
    <p:sldMasterId id="2147483671" r:id="rId3"/>
  </p:sldMasterIdLst>
  <p:notesMasterIdLst>
    <p:notesMasterId r:id="rId23"/>
  </p:notesMasterIdLst>
  <p:sldIdLst>
    <p:sldId id="256" r:id="rId4"/>
    <p:sldId id="257" r:id="rId5"/>
    <p:sldId id="258" r:id="rId6"/>
    <p:sldId id="259" r:id="rId7"/>
    <p:sldId id="267" r:id="rId8"/>
    <p:sldId id="262" r:id="rId9"/>
    <p:sldId id="260" r:id="rId10"/>
    <p:sldId id="261" r:id="rId11"/>
    <p:sldId id="265" r:id="rId12"/>
    <p:sldId id="263" r:id="rId13"/>
    <p:sldId id="268" r:id="rId14"/>
    <p:sldId id="269" r:id="rId15"/>
    <p:sldId id="270" r:id="rId16"/>
    <p:sldId id="276" r:id="rId17"/>
    <p:sldId id="277" r:id="rId18"/>
    <p:sldId id="278" r:id="rId19"/>
    <p:sldId id="279" r:id="rId20"/>
    <p:sldId id="264" r:id="rId21"/>
    <p:sldId id="274" r:id="rId22"/>
  </p:sldIdLst>
  <p:sldSz cx="14630400" cy="8229600"/>
  <p:notesSz cx="8229600" cy="146304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Open Sans" panose="020B0606030504020204" pitchFamily="34" charset="0"/>
      <p:regular r:id="rId30"/>
      <p:bold r:id="rId31"/>
      <p:italic r:id="rId32"/>
      <p:boldItalic r:id="rId33"/>
    </p:embeddedFont>
    <p:embeddedFont>
      <p:font typeface="Roboto" panose="02000000000000000000" pitchFamily="2" charset="0"/>
      <p:regular r:id="rId34"/>
      <p:bold r:id="rId35"/>
      <p:italic r:id="rId36"/>
      <p:boldItalic r:id="rId37"/>
    </p:embeddedFont>
    <p:embeddedFont>
      <p:font typeface="Roboto Medium" panose="02000000000000000000" pitchFamily="2" charset="0"/>
      <p:regular r:id="rId38"/>
      <p: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2" d="100"/>
          <a:sy n="72" d="100"/>
        </p:scale>
        <p:origin x="36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8.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44"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Rahman" userId="c49025cc-969d-49aa-a126-92ab1f83210f" providerId="ADAL" clId="{D009E8A0-CFE6-4827-A29C-6D28C3DBDFED}"/>
    <pc:docChg chg="modSld">
      <pc:chgData name="Stephanie Rahman" userId="c49025cc-969d-49aa-a126-92ab1f83210f" providerId="ADAL" clId="{D009E8A0-CFE6-4827-A29C-6D28C3DBDFED}" dt="2024-11-08T17:52:42.250" v="47"/>
      <pc:docMkLst>
        <pc:docMk/>
      </pc:docMkLst>
      <pc:sldChg chg="modSp mod">
        <pc:chgData name="Stephanie Rahman" userId="c49025cc-969d-49aa-a126-92ab1f83210f" providerId="ADAL" clId="{D009E8A0-CFE6-4827-A29C-6D28C3DBDFED}" dt="2024-11-08T17:52:42.250" v="47"/>
        <pc:sldMkLst>
          <pc:docMk/>
          <pc:sldMk cId="0" sldId="260"/>
        </pc:sldMkLst>
        <pc:spChg chg="mod">
          <ac:chgData name="Stephanie Rahman" userId="c49025cc-969d-49aa-a126-92ab1f83210f" providerId="ADAL" clId="{D009E8A0-CFE6-4827-A29C-6D28C3DBDFED}" dt="2024-11-08T17:52:42.250" v="47"/>
          <ac:spMkLst>
            <pc:docMk/>
            <pc:sldMk cId="0" sldId="260"/>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582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872672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739518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2107435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84106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F0530-4606-403F-B3EC-A8C6E6703C58}"/>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endParaRPr lang="en-GB"/>
          </a:p>
        </p:txBody>
      </p:sp>
      <p:sp>
        <p:nvSpPr>
          <p:cNvPr id="3" name="Subtitle 2">
            <a:extLst>
              <a:ext uri="{FF2B5EF4-FFF2-40B4-BE49-F238E27FC236}">
                <a16:creationId xmlns:a16="http://schemas.microsoft.com/office/drawing/2014/main" id="{53EA2DFA-F437-4F0A-AB02-8454C94802F6}"/>
              </a:ext>
            </a:extLst>
          </p:cNvPr>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50A87C8-7D34-4817-ABFC-C79A9650B096}"/>
              </a:ext>
            </a:extLst>
          </p:cNvPr>
          <p:cNvSpPr>
            <a:spLocks noGrp="1"/>
          </p:cNvSpPr>
          <p:nvPr>
            <p:ph type="dt" sz="half" idx="10"/>
          </p:nvPr>
        </p:nvSpPr>
        <p:spPr/>
        <p:txBody>
          <a:bodyPr/>
          <a:lstStyle/>
          <a:p>
            <a:fld id="{207DEE7A-8C46-4993-8B7D-59D7382DF836}" type="datetimeFigureOut">
              <a:rPr lang="en-GB" smtClean="0"/>
              <a:t>08/11/2024</a:t>
            </a:fld>
            <a:endParaRPr lang="en-GB"/>
          </a:p>
        </p:txBody>
      </p:sp>
      <p:sp>
        <p:nvSpPr>
          <p:cNvPr id="5" name="Footer Placeholder 4">
            <a:extLst>
              <a:ext uri="{FF2B5EF4-FFF2-40B4-BE49-F238E27FC236}">
                <a16:creationId xmlns:a16="http://schemas.microsoft.com/office/drawing/2014/main" id="{D6240F07-62C7-476F-90DE-142764D59D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3A9758-124B-44EE-91AF-E8578855021A}"/>
              </a:ext>
            </a:extLst>
          </p:cNvPr>
          <p:cNvSpPr>
            <a:spLocks noGrp="1"/>
          </p:cNvSpPr>
          <p:nvPr>
            <p:ph type="sldNum" sz="quarter" idx="12"/>
          </p:nvPr>
        </p:nvSpPr>
        <p:spPr/>
        <p:txBody>
          <a:bodyPr/>
          <a:lstStyle/>
          <a:p>
            <a:fld id="{B5AF2F44-4A80-4BDD-BC1D-B2FE2D8E19AF}" type="slidenum">
              <a:rPr lang="en-GB" smtClean="0"/>
              <a:t>‹#›</a:t>
            </a:fld>
            <a:endParaRPr lang="en-GB"/>
          </a:p>
        </p:txBody>
      </p:sp>
    </p:spTree>
    <p:extLst>
      <p:ext uri="{BB962C8B-B14F-4D97-AF65-F5344CB8AC3E}">
        <p14:creationId xmlns:p14="http://schemas.microsoft.com/office/powerpoint/2010/main" val="1703950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7D2D-CB2E-433E-8F32-EDCA2E166FF7}"/>
              </a:ext>
            </a:extLst>
          </p:cNvPr>
          <p:cNvSpPr>
            <a:spLocks noGrp="1"/>
          </p:cNvSpPr>
          <p:nvPr>
            <p:ph type="title"/>
          </p:nvPr>
        </p:nvSpPr>
        <p:spPr/>
        <p:txBody>
          <a:bodyPr/>
          <a:lstStyle>
            <a:lvl1pPr>
              <a:defRPr>
                <a:latin typeface="Roboto" panose="02000000000000000000" pitchFamily="2" charset="0"/>
                <a:ea typeface="Roboto" panose="020000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250E81C-8DDF-456A-AD24-CEE88D5CA16B}"/>
              </a:ext>
            </a:extLst>
          </p:cNvPr>
          <p:cNvSpPr>
            <a:spLocks noGrp="1"/>
          </p:cNvSpPr>
          <p:nvPr>
            <p:ph idx="1"/>
          </p:nvPr>
        </p:nvSpPr>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01870C-CC94-45D8-83E0-7B597341EED2}"/>
              </a:ext>
            </a:extLst>
          </p:cNvPr>
          <p:cNvSpPr>
            <a:spLocks noGrp="1"/>
          </p:cNvSpPr>
          <p:nvPr>
            <p:ph type="dt" sz="half" idx="10"/>
          </p:nvPr>
        </p:nvSpPr>
        <p:spPr/>
        <p:txBody>
          <a:bodyPr/>
          <a:lstStyle/>
          <a:p>
            <a:fld id="{207DEE7A-8C46-4993-8B7D-59D7382DF836}" type="datetimeFigureOut">
              <a:rPr lang="en-GB" smtClean="0"/>
              <a:t>08/11/2024</a:t>
            </a:fld>
            <a:endParaRPr lang="en-GB"/>
          </a:p>
        </p:txBody>
      </p:sp>
      <p:sp>
        <p:nvSpPr>
          <p:cNvPr id="5" name="Footer Placeholder 4">
            <a:extLst>
              <a:ext uri="{FF2B5EF4-FFF2-40B4-BE49-F238E27FC236}">
                <a16:creationId xmlns:a16="http://schemas.microsoft.com/office/drawing/2014/main" id="{ABD702FC-9892-433F-AAD7-14DCE3E68F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CB8299-A5C6-4397-AF2F-B4962086929D}"/>
              </a:ext>
            </a:extLst>
          </p:cNvPr>
          <p:cNvSpPr>
            <a:spLocks noGrp="1"/>
          </p:cNvSpPr>
          <p:nvPr>
            <p:ph type="sldNum" sz="quarter" idx="12"/>
          </p:nvPr>
        </p:nvSpPr>
        <p:spPr/>
        <p:txBody>
          <a:bodyPr/>
          <a:lstStyle/>
          <a:p>
            <a:fld id="{B5AF2F44-4A80-4BDD-BC1D-B2FE2D8E19AF}" type="slidenum">
              <a:rPr lang="en-GB" smtClean="0"/>
              <a:t>‹#›</a:t>
            </a:fld>
            <a:endParaRPr lang="en-GB"/>
          </a:p>
        </p:txBody>
      </p:sp>
    </p:spTree>
    <p:extLst>
      <p:ext uri="{BB962C8B-B14F-4D97-AF65-F5344CB8AC3E}">
        <p14:creationId xmlns:p14="http://schemas.microsoft.com/office/powerpoint/2010/main" val="268082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C315B-8C5F-4A26-9F5D-FDEF542C9224}"/>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A0BBD7-27EF-4B01-B05E-44B28F9C43E8}"/>
              </a:ext>
            </a:extLst>
          </p:cNvPr>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1DC03D-1399-4EEB-A2BE-1672DFF54C4E}"/>
              </a:ext>
            </a:extLst>
          </p:cNvPr>
          <p:cNvSpPr>
            <a:spLocks noGrp="1"/>
          </p:cNvSpPr>
          <p:nvPr>
            <p:ph type="dt" sz="half" idx="10"/>
          </p:nvPr>
        </p:nvSpPr>
        <p:spPr/>
        <p:txBody>
          <a:bodyPr/>
          <a:lstStyle/>
          <a:p>
            <a:fld id="{207DEE7A-8C46-4993-8B7D-59D7382DF836}" type="datetimeFigureOut">
              <a:rPr lang="en-GB" smtClean="0"/>
              <a:t>08/11/2024</a:t>
            </a:fld>
            <a:endParaRPr lang="en-GB"/>
          </a:p>
        </p:txBody>
      </p:sp>
      <p:sp>
        <p:nvSpPr>
          <p:cNvPr id="5" name="Footer Placeholder 4">
            <a:extLst>
              <a:ext uri="{FF2B5EF4-FFF2-40B4-BE49-F238E27FC236}">
                <a16:creationId xmlns:a16="http://schemas.microsoft.com/office/drawing/2014/main" id="{30BF37EE-B45B-46F2-AC9F-E88FBE0F80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5CD4DD-8401-4CB6-B801-B426F5C25B57}"/>
              </a:ext>
            </a:extLst>
          </p:cNvPr>
          <p:cNvSpPr>
            <a:spLocks noGrp="1"/>
          </p:cNvSpPr>
          <p:nvPr>
            <p:ph type="sldNum" sz="quarter" idx="12"/>
          </p:nvPr>
        </p:nvSpPr>
        <p:spPr/>
        <p:txBody>
          <a:bodyPr/>
          <a:lstStyle/>
          <a:p>
            <a:fld id="{B5AF2F44-4A80-4BDD-BC1D-B2FE2D8E19AF}" type="slidenum">
              <a:rPr lang="en-GB" smtClean="0"/>
              <a:t>‹#›</a:t>
            </a:fld>
            <a:endParaRPr lang="en-GB"/>
          </a:p>
        </p:txBody>
      </p:sp>
    </p:spTree>
    <p:extLst>
      <p:ext uri="{BB962C8B-B14F-4D97-AF65-F5344CB8AC3E}">
        <p14:creationId xmlns:p14="http://schemas.microsoft.com/office/powerpoint/2010/main" val="299207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BE9F7-1A28-4353-A196-13D38351EE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6135DE0-0839-495E-AB52-D6F6D848859C}"/>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39D1AB-6F4A-45E1-B185-0A0AA2AD285B}"/>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5F5D68A-60B7-42C9-A059-701B08151E6D}"/>
              </a:ext>
            </a:extLst>
          </p:cNvPr>
          <p:cNvSpPr>
            <a:spLocks noGrp="1"/>
          </p:cNvSpPr>
          <p:nvPr>
            <p:ph type="dt" sz="half" idx="10"/>
          </p:nvPr>
        </p:nvSpPr>
        <p:spPr/>
        <p:txBody>
          <a:bodyPr/>
          <a:lstStyle/>
          <a:p>
            <a:fld id="{207DEE7A-8C46-4993-8B7D-59D7382DF836}" type="datetimeFigureOut">
              <a:rPr lang="en-GB" smtClean="0"/>
              <a:t>08/11/2024</a:t>
            </a:fld>
            <a:endParaRPr lang="en-GB"/>
          </a:p>
        </p:txBody>
      </p:sp>
      <p:sp>
        <p:nvSpPr>
          <p:cNvPr id="6" name="Footer Placeholder 5">
            <a:extLst>
              <a:ext uri="{FF2B5EF4-FFF2-40B4-BE49-F238E27FC236}">
                <a16:creationId xmlns:a16="http://schemas.microsoft.com/office/drawing/2014/main" id="{25B8BD33-76AE-40ED-B836-6686325404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18EBFF-D04D-424A-A122-FF876D96F8CB}"/>
              </a:ext>
            </a:extLst>
          </p:cNvPr>
          <p:cNvSpPr>
            <a:spLocks noGrp="1"/>
          </p:cNvSpPr>
          <p:nvPr>
            <p:ph type="sldNum" sz="quarter" idx="12"/>
          </p:nvPr>
        </p:nvSpPr>
        <p:spPr/>
        <p:txBody>
          <a:bodyPr/>
          <a:lstStyle/>
          <a:p>
            <a:fld id="{B5AF2F44-4A80-4BDD-BC1D-B2FE2D8E19AF}" type="slidenum">
              <a:rPr lang="en-GB" smtClean="0"/>
              <a:t>‹#›</a:t>
            </a:fld>
            <a:endParaRPr lang="en-GB"/>
          </a:p>
        </p:txBody>
      </p:sp>
    </p:spTree>
    <p:extLst>
      <p:ext uri="{BB962C8B-B14F-4D97-AF65-F5344CB8AC3E}">
        <p14:creationId xmlns:p14="http://schemas.microsoft.com/office/powerpoint/2010/main" val="801377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8CFFC-A28F-460D-B45C-69E46BF2FC7B}"/>
              </a:ext>
            </a:extLst>
          </p:cNvPr>
          <p:cNvSpPr>
            <a:spLocks noGrp="1"/>
          </p:cNvSpPr>
          <p:nvPr>
            <p:ph type="title"/>
          </p:nvPr>
        </p:nvSpPr>
        <p:spPr>
          <a:xfrm>
            <a:off x="1007746" y="438150"/>
            <a:ext cx="12618720" cy="1590676"/>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608C64-41FC-4A9B-9E09-D738D9E1162F}"/>
              </a:ext>
            </a:extLst>
          </p:cNvPr>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a:extLst>
              <a:ext uri="{FF2B5EF4-FFF2-40B4-BE49-F238E27FC236}">
                <a16:creationId xmlns:a16="http://schemas.microsoft.com/office/drawing/2014/main" id="{DDE95885-39A3-4A0F-A8B4-0677C1625C88}"/>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6B14A62-1925-448A-BD92-A0C8D15798D5}"/>
              </a:ext>
            </a:extLst>
          </p:cNvPr>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a:extLst>
              <a:ext uri="{FF2B5EF4-FFF2-40B4-BE49-F238E27FC236}">
                <a16:creationId xmlns:a16="http://schemas.microsoft.com/office/drawing/2014/main" id="{405588E0-048B-4C25-B7A8-FAA2D27B9B9F}"/>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85B7419-C49A-46F6-8E7D-EEDE311204F4}"/>
              </a:ext>
            </a:extLst>
          </p:cNvPr>
          <p:cNvSpPr>
            <a:spLocks noGrp="1"/>
          </p:cNvSpPr>
          <p:nvPr>
            <p:ph type="dt" sz="half" idx="10"/>
          </p:nvPr>
        </p:nvSpPr>
        <p:spPr/>
        <p:txBody>
          <a:bodyPr/>
          <a:lstStyle/>
          <a:p>
            <a:fld id="{207DEE7A-8C46-4993-8B7D-59D7382DF836}" type="datetimeFigureOut">
              <a:rPr lang="en-GB" smtClean="0"/>
              <a:t>08/11/2024</a:t>
            </a:fld>
            <a:endParaRPr lang="en-GB"/>
          </a:p>
        </p:txBody>
      </p:sp>
      <p:sp>
        <p:nvSpPr>
          <p:cNvPr id="8" name="Footer Placeholder 7">
            <a:extLst>
              <a:ext uri="{FF2B5EF4-FFF2-40B4-BE49-F238E27FC236}">
                <a16:creationId xmlns:a16="http://schemas.microsoft.com/office/drawing/2014/main" id="{DF2E7281-0965-493C-AC49-E8B58DA45FE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0D23F38-C2D3-43A8-9637-82571CD6EAFC}"/>
              </a:ext>
            </a:extLst>
          </p:cNvPr>
          <p:cNvSpPr>
            <a:spLocks noGrp="1"/>
          </p:cNvSpPr>
          <p:nvPr>
            <p:ph type="sldNum" sz="quarter" idx="12"/>
          </p:nvPr>
        </p:nvSpPr>
        <p:spPr/>
        <p:txBody>
          <a:bodyPr/>
          <a:lstStyle/>
          <a:p>
            <a:fld id="{B5AF2F44-4A80-4BDD-BC1D-B2FE2D8E19AF}" type="slidenum">
              <a:rPr lang="en-GB" smtClean="0"/>
              <a:t>‹#›</a:t>
            </a:fld>
            <a:endParaRPr lang="en-GB"/>
          </a:p>
        </p:txBody>
      </p:sp>
    </p:spTree>
    <p:extLst>
      <p:ext uri="{BB962C8B-B14F-4D97-AF65-F5344CB8AC3E}">
        <p14:creationId xmlns:p14="http://schemas.microsoft.com/office/powerpoint/2010/main" val="1333601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DE8F-3FEF-452B-825F-3D2CAC21AF6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2C6B382-8466-46AC-A3ED-8E662EDBC255}"/>
              </a:ext>
            </a:extLst>
          </p:cNvPr>
          <p:cNvSpPr>
            <a:spLocks noGrp="1"/>
          </p:cNvSpPr>
          <p:nvPr>
            <p:ph type="dt" sz="half" idx="10"/>
          </p:nvPr>
        </p:nvSpPr>
        <p:spPr/>
        <p:txBody>
          <a:bodyPr/>
          <a:lstStyle/>
          <a:p>
            <a:fld id="{207DEE7A-8C46-4993-8B7D-59D7382DF836}" type="datetimeFigureOut">
              <a:rPr lang="en-GB" smtClean="0"/>
              <a:t>08/11/2024</a:t>
            </a:fld>
            <a:endParaRPr lang="en-GB"/>
          </a:p>
        </p:txBody>
      </p:sp>
      <p:sp>
        <p:nvSpPr>
          <p:cNvPr id="4" name="Footer Placeholder 3">
            <a:extLst>
              <a:ext uri="{FF2B5EF4-FFF2-40B4-BE49-F238E27FC236}">
                <a16:creationId xmlns:a16="http://schemas.microsoft.com/office/drawing/2014/main" id="{1CCD605A-952E-4AB1-95A7-C06522B031F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E48F035-E4C3-4F1C-A6B3-2A6623EFCA3C}"/>
              </a:ext>
            </a:extLst>
          </p:cNvPr>
          <p:cNvSpPr>
            <a:spLocks noGrp="1"/>
          </p:cNvSpPr>
          <p:nvPr>
            <p:ph type="sldNum" sz="quarter" idx="12"/>
          </p:nvPr>
        </p:nvSpPr>
        <p:spPr/>
        <p:txBody>
          <a:bodyPr/>
          <a:lstStyle/>
          <a:p>
            <a:fld id="{B5AF2F44-4A80-4BDD-BC1D-B2FE2D8E19AF}" type="slidenum">
              <a:rPr lang="en-GB" smtClean="0"/>
              <a:t>‹#›</a:t>
            </a:fld>
            <a:endParaRPr lang="en-GB"/>
          </a:p>
        </p:txBody>
      </p:sp>
    </p:spTree>
    <p:extLst>
      <p:ext uri="{BB962C8B-B14F-4D97-AF65-F5344CB8AC3E}">
        <p14:creationId xmlns:p14="http://schemas.microsoft.com/office/powerpoint/2010/main" val="3177353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1DB8F0-795B-4117-A251-32ED539A44AB}"/>
              </a:ext>
            </a:extLst>
          </p:cNvPr>
          <p:cNvSpPr>
            <a:spLocks noGrp="1"/>
          </p:cNvSpPr>
          <p:nvPr>
            <p:ph type="dt" sz="half" idx="10"/>
          </p:nvPr>
        </p:nvSpPr>
        <p:spPr/>
        <p:txBody>
          <a:bodyPr/>
          <a:lstStyle/>
          <a:p>
            <a:fld id="{207DEE7A-8C46-4993-8B7D-59D7382DF836}" type="datetimeFigureOut">
              <a:rPr lang="en-GB" smtClean="0"/>
              <a:t>08/11/2024</a:t>
            </a:fld>
            <a:endParaRPr lang="en-GB"/>
          </a:p>
        </p:txBody>
      </p:sp>
      <p:sp>
        <p:nvSpPr>
          <p:cNvPr id="3" name="Footer Placeholder 2">
            <a:extLst>
              <a:ext uri="{FF2B5EF4-FFF2-40B4-BE49-F238E27FC236}">
                <a16:creationId xmlns:a16="http://schemas.microsoft.com/office/drawing/2014/main" id="{77E97A46-2FAB-4AE6-9FBE-53C8348DA0C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693B71F-90CC-4B59-B744-D53901E8AD56}"/>
              </a:ext>
            </a:extLst>
          </p:cNvPr>
          <p:cNvSpPr>
            <a:spLocks noGrp="1"/>
          </p:cNvSpPr>
          <p:nvPr>
            <p:ph type="sldNum" sz="quarter" idx="12"/>
          </p:nvPr>
        </p:nvSpPr>
        <p:spPr/>
        <p:txBody>
          <a:bodyPr/>
          <a:lstStyle/>
          <a:p>
            <a:fld id="{B5AF2F44-4A80-4BDD-BC1D-B2FE2D8E19AF}" type="slidenum">
              <a:rPr lang="en-GB" smtClean="0"/>
              <a:t>‹#›</a:t>
            </a:fld>
            <a:endParaRPr lang="en-GB"/>
          </a:p>
        </p:txBody>
      </p:sp>
    </p:spTree>
    <p:extLst>
      <p:ext uri="{BB962C8B-B14F-4D97-AF65-F5344CB8AC3E}">
        <p14:creationId xmlns:p14="http://schemas.microsoft.com/office/powerpoint/2010/main" val="2418386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15094-DCB5-4F89-BFC0-13AB18870F71}"/>
              </a:ext>
            </a:extLst>
          </p:cNvPr>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718A119-EFD8-4182-AAC7-6C487137301C}"/>
              </a:ext>
            </a:extLst>
          </p:cNvPr>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A4493E0-5F32-45D7-87A3-3001FBC0DCAB}"/>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20E630C6-6A8A-44C7-BCBE-0611F3D39286}"/>
              </a:ext>
            </a:extLst>
          </p:cNvPr>
          <p:cNvSpPr>
            <a:spLocks noGrp="1"/>
          </p:cNvSpPr>
          <p:nvPr>
            <p:ph type="dt" sz="half" idx="10"/>
          </p:nvPr>
        </p:nvSpPr>
        <p:spPr/>
        <p:txBody>
          <a:bodyPr/>
          <a:lstStyle/>
          <a:p>
            <a:fld id="{207DEE7A-8C46-4993-8B7D-59D7382DF836}" type="datetimeFigureOut">
              <a:rPr lang="en-GB" smtClean="0"/>
              <a:t>08/11/2024</a:t>
            </a:fld>
            <a:endParaRPr lang="en-GB"/>
          </a:p>
        </p:txBody>
      </p:sp>
      <p:sp>
        <p:nvSpPr>
          <p:cNvPr id="6" name="Footer Placeholder 5">
            <a:extLst>
              <a:ext uri="{FF2B5EF4-FFF2-40B4-BE49-F238E27FC236}">
                <a16:creationId xmlns:a16="http://schemas.microsoft.com/office/drawing/2014/main" id="{CD9BFCA8-706B-419D-BD3C-D1C3B9E8B0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ECFC80-173D-4795-A934-B8BA044702CE}"/>
              </a:ext>
            </a:extLst>
          </p:cNvPr>
          <p:cNvSpPr>
            <a:spLocks noGrp="1"/>
          </p:cNvSpPr>
          <p:nvPr>
            <p:ph type="sldNum" sz="quarter" idx="12"/>
          </p:nvPr>
        </p:nvSpPr>
        <p:spPr/>
        <p:txBody>
          <a:bodyPr/>
          <a:lstStyle/>
          <a:p>
            <a:fld id="{B5AF2F44-4A80-4BDD-BC1D-B2FE2D8E19AF}" type="slidenum">
              <a:rPr lang="en-GB" smtClean="0"/>
              <a:t>‹#›</a:t>
            </a:fld>
            <a:endParaRPr lang="en-GB"/>
          </a:p>
        </p:txBody>
      </p:sp>
    </p:spTree>
    <p:extLst>
      <p:ext uri="{BB962C8B-B14F-4D97-AF65-F5344CB8AC3E}">
        <p14:creationId xmlns:p14="http://schemas.microsoft.com/office/powerpoint/2010/main" val="1691726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2FF78-5967-48A5-B50D-329695E23A03}"/>
              </a:ext>
            </a:extLst>
          </p:cNvPr>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3A93933-66EC-423F-B9E8-4ADC808752E4}"/>
              </a:ext>
            </a:extLst>
          </p:cNvPr>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GB"/>
          </a:p>
        </p:txBody>
      </p:sp>
      <p:sp>
        <p:nvSpPr>
          <p:cNvPr id="4" name="Text Placeholder 3">
            <a:extLst>
              <a:ext uri="{FF2B5EF4-FFF2-40B4-BE49-F238E27FC236}">
                <a16:creationId xmlns:a16="http://schemas.microsoft.com/office/drawing/2014/main" id="{752CB8FE-8161-4A68-BAEE-5D84C0375CC8}"/>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CA5F3430-0585-4287-93CA-6559D1A0DB5F}"/>
              </a:ext>
            </a:extLst>
          </p:cNvPr>
          <p:cNvSpPr>
            <a:spLocks noGrp="1"/>
          </p:cNvSpPr>
          <p:nvPr>
            <p:ph type="dt" sz="half" idx="10"/>
          </p:nvPr>
        </p:nvSpPr>
        <p:spPr/>
        <p:txBody>
          <a:bodyPr/>
          <a:lstStyle/>
          <a:p>
            <a:fld id="{207DEE7A-8C46-4993-8B7D-59D7382DF836}" type="datetimeFigureOut">
              <a:rPr lang="en-GB" smtClean="0"/>
              <a:t>08/11/2024</a:t>
            </a:fld>
            <a:endParaRPr lang="en-GB"/>
          </a:p>
        </p:txBody>
      </p:sp>
      <p:sp>
        <p:nvSpPr>
          <p:cNvPr id="6" name="Footer Placeholder 5">
            <a:extLst>
              <a:ext uri="{FF2B5EF4-FFF2-40B4-BE49-F238E27FC236}">
                <a16:creationId xmlns:a16="http://schemas.microsoft.com/office/drawing/2014/main" id="{BC72D736-88FB-4DD8-9065-2FC9DBDE60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53D1AB-A028-48A7-B99C-1992C914F1CE}"/>
              </a:ext>
            </a:extLst>
          </p:cNvPr>
          <p:cNvSpPr>
            <a:spLocks noGrp="1"/>
          </p:cNvSpPr>
          <p:nvPr>
            <p:ph type="sldNum" sz="quarter" idx="12"/>
          </p:nvPr>
        </p:nvSpPr>
        <p:spPr/>
        <p:txBody>
          <a:bodyPr/>
          <a:lstStyle/>
          <a:p>
            <a:fld id="{B5AF2F44-4A80-4BDD-BC1D-B2FE2D8E19AF}" type="slidenum">
              <a:rPr lang="en-GB" smtClean="0"/>
              <a:t>‹#›</a:t>
            </a:fld>
            <a:endParaRPr lang="en-GB"/>
          </a:p>
        </p:txBody>
      </p:sp>
    </p:spTree>
    <p:extLst>
      <p:ext uri="{BB962C8B-B14F-4D97-AF65-F5344CB8AC3E}">
        <p14:creationId xmlns:p14="http://schemas.microsoft.com/office/powerpoint/2010/main" val="3526966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366AB-FFA0-4BA0-B284-3AB7385EB00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E2C9CD-60FE-4542-BC61-E9E1FFB82A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78F23C-B8B9-4856-BC31-B3CA920B46D4}"/>
              </a:ext>
            </a:extLst>
          </p:cNvPr>
          <p:cNvSpPr>
            <a:spLocks noGrp="1"/>
          </p:cNvSpPr>
          <p:nvPr>
            <p:ph type="dt" sz="half" idx="10"/>
          </p:nvPr>
        </p:nvSpPr>
        <p:spPr/>
        <p:txBody>
          <a:bodyPr/>
          <a:lstStyle/>
          <a:p>
            <a:fld id="{207DEE7A-8C46-4993-8B7D-59D7382DF836}" type="datetimeFigureOut">
              <a:rPr lang="en-GB" smtClean="0"/>
              <a:t>08/11/2024</a:t>
            </a:fld>
            <a:endParaRPr lang="en-GB"/>
          </a:p>
        </p:txBody>
      </p:sp>
      <p:sp>
        <p:nvSpPr>
          <p:cNvPr id="5" name="Footer Placeholder 4">
            <a:extLst>
              <a:ext uri="{FF2B5EF4-FFF2-40B4-BE49-F238E27FC236}">
                <a16:creationId xmlns:a16="http://schemas.microsoft.com/office/drawing/2014/main" id="{FB60EB8B-E09B-4970-89FD-82CAE90F68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A7BC31-59F1-4A67-9317-D471A28289D7}"/>
              </a:ext>
            </a:extLst>
          </p:cNvPr>
          <p:cNvSpPr>
            <a:spLocks noGrp="1"/>
          </p:cNvSpPr>
          <p:nvPr>
            <p:ph type="sldNum" sz="quarter" idx="12"/>
          </p:nvPr>
        </p:nvSpPr>
        <p:spPr/>
        <p:txBody>
          <a:bodyPr/>
          <a:lstStyle/>
          <a:p>
            <a:fld id="{B5AF2F44-4A80-4BDD-BC1D-B2FE2D8E19AF}" type="slidenum">
              <a:rPr lang="en-GB" smtClean="0"/>
              <a:t>‹#›</a:t>
            </a:fld>
            <a:endParaRPr lang="en-GB"/>
          </a:p>
        </p:txBody>
      </p:sp>
    </p:spTree>
    <p:extLst>
      <p:ext uri="{BB962C8B-B14F-4D97-AF65-F5344CB8AC3E}">
        <p14:creationId xmlns:p14="http://schemas.microsoft.com/office/powerpoint/2010/main" val="3131228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9578AC-7E4F-4360-8BB4-96D6760C97B9}"/>
              </a:ext>
            </a:extLst>
          </p:cNvPr>
          <p:cNvSpPr>
            <a:spLocks noGrp="1"/>
          </p:cNvSpPr>
          <p:nvPr>
            <p:ph type="title" orient="vert"/>
          </p:nvPr>
        </p:nvSpPr>
        <p:spPr>
          <a:xfrm>
            <a:off x="10469880" y="438150"/>
            <a:ext cx="3154680" cy="6974206"/>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F385D9-4223-4857-9164-8459073566A5}"/>
              </a:ext>
            </a:extLst>
          </p:cNvPr>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1D2077-A766-463C-B38C-1F72986214A3}"/>
              </a:ext>
            </a:extLst>
          </p:cNvPr>
          <p:cNvSpPr>
            <a:spLocks noGrp="1"/>
          </p:cNvSpPr>
          <p:nvPr>
            <p:ph type="dt" sz="half" idx="10"/>
          </p:nvPr>
        </p:nvSpPr>
        <p:spPr/>
        <p:txBody>
          <a:bodyPr/>
          <a:lstStyle/>
          <a:p>
            <a:fld id="{207DEE7A-8C46-4993-8B7D-59D7382DF836}" type="datetimeFigureOut">
              <a:rPr lang="en-GB" smtClean="0"/>
              <a:t>08/11/2024</a:t>
            </a:fld>
            <a:endParaRPr lang="en-GB"/>
          </a:p>
        </p:txBody>
      </p:sp>
      <p:sp>
        <p:nvSpPr>
          <p:cNvPr id="5" name="Footer Placeholder 4">
            <a:extLst>
              <a:ext uri="{FF2B5EF4-FFF2-40B4-BE49-F238E27FC236}">
                <a16:creationId xmlns:a16="http://schemas.microsoft.com/office/drawing/2014/main" id="{42CB7F8D-CE74-4A90-9230-AF68F92A03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03CBF6-58D0-44CC-A1F3-E313F701EC6B}"/>
              </a:ext>
            </a:extLst>
          </p:cNvPr>
          <p:cNvSpPr>
            <a:spLocks noGrp="1"/>
          </p:cNvSpPr>
          <p:nvPr>
            <p:ph type="sldNum" sz="quarter" idx="12"/>
          </p:nvPr>
        </p:nvSpPr>
        <p:spPr/>
        <p:txBody>
          <a:bodyPr/>
          <a:lstStyle/>
          <a:p>
            <a:fld id="{B5AF2F44-4A80-4BDD-BC1D-B2FE2D8E19AF}" type="slidenum">
              <a:rPr lang="en-GB" smtClean="0"/>
              <a:t>‹#›</a:t>
            </a:fld>
            <a:endParaRPr lang="en-GB"/>
          </a:p>
        </p:txBody>
      </p:sp>
    </p:spTree>
    <p:extLst>
      <p:ext uri="{BB962C8B-B14F-4D97-AF65-F5344CB8AC3E}">
        <p14:creationId xmlns:p14="http://schemas.microsoft.com/office/powerpoint/2010/main" val="2357154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031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extLst>
      <p:ext uri="{BB962C8B-B14F-4D97-AF65-F5344CB8AC3E}">
        <p14:creationId xmlns:p14="http://schemas.microsoft.com/office/powerpoint/2010/main" val="131864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extLst>
      <p:ext uri="{BB962C8B-B14F-4D97-AF65-F5344CB8AC3E}">
        <p14:creationId xmlns:p14="http://schemas.microsoft.com/office/powerpoint/2010/main" val="21608898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extLst>
      <p:ext uri="{BB962C8B-B14F-4D97-AF65-F5344CB8AC3E}">
        <p14:creationId xmlns:p14="http://schemas.microsoft.com/office/powerpoint/2010/main" val="15510344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extLst>
      <p:ext uri="{BB962C8B-B14F-4D97-AF65-F5344CB8AC3E}">
        <p14:creationId xmlns:p14="http://schemas.microsoft.com/office/powerpoint/2010/main" val="6996813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extLst>
      <p:ext uri="{BB962C8B-B14F-4D97-AF65-F5344CB8AC3E}">
        <p14:creationId xmlns:p14="http://schemas.microsoft.com/office/powerpoint/2010/main" val="30698337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extLst>
      <p:ext uri="{BB962C8B-B14F-4D97-AF65-F5344CB8AC3E}">
        <p14:creationId xmlns:p14="http://schemas.microsoft.com/office/powerpoint/2010/main" val="32256686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extLst>
      <p:ext uri="{BB962C8B-B14F-4D97-AF65-F5344CB8AC3E}">
        <p14:creationId xmlns:p14="http://schemas.microsoft.com/office/powerpoint/2010/main" val="2708037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extLst>
      <p:ext uri="{BB962C8B-B14F-4D97-AF65-F5344CB8AC3E}">
        <p14:creationId xmlns:p14="http://schemas.microsoft.com/office/powerpoint/2010/main" val="4077110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896AE0-9E25-430C-BAA7-FBFA84F1F8E1}"/>
              </a:ext>
            </a:extLst>
          </p:cNvPr>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F98784-25E5-45C5-A179-C2DEE7C972B1}"/>
              </a:ext>
            </a:extLst>
          </p:cNvPr>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B473BA-7A84-42AD-8189-634B922F76A8}"/>
              </a:ext>
            </a:extLst>
          </p:cNvPr>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207DEE7A-8C46-4993-8B7D-59D7382DF836}" type="datetimeFigureOut">
              <a:rPr lang="en-GB" smtClean="0"/>
              <a:t>08/11/2024</a:t>
            </a:fld>
            <a:endParaRPr lang="en-GB"/>
          </a:p>
        </p:txBody>
      </p:sp>
      <p:sp>
        <p:nvSpPr>
          <p:cNvPr id="5" name="Footer Placeholder 4">
            <a:extLst>
              <a:ext uri="{FF2B5EF4-FFF2-40B4-BE49-F238E27FC236}">
                <a16:creationId xmlns:a16="http://schemas.microsoft.com/office/drawing/2014/main" id="{7112D4E8-FC8E-486E-BB2F-9176DBD77F0D}"/>
              </a:ext>
            </a:extLst>
          </p:cNvPr>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2A9E8F6-E1C7-4F4C-93B6-B27109BD9EAE}"/>
              </a:ext>
            </a:extLst>
          </p:cNvPr>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B5AF2F44-4A80-4BDD-BC1D-B2FE2D8E19AF}" type="slidenum">
              <a:rPr lang="en-GB" smtClean="0"/>
              <a:t>‹#›</a:t>
            </a:fld>
            <a:endParaRPr lang="en-GB"/>
          </a:p>
        </p:txBody>
      </p:sp>
    </p:spTree>
    <p:extLst>
      <p:ext uri="{BB962C8B-B14F-4D97-AF65-F5344CB8AC3E}">
        <p14:creationId xmlns:p14="http://schemas.microsoft.com/office/powerpoint/2010/main" val="260797696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927859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mailto:cclark@olow.org.uk"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401182" y="3498112"/>
            <a:ext cx="2219990" cy="2270306"/>
          </a:xfrm>
          <a:prstGeom prst="rect">
            <a:avLst/>
          </a:prstGeom>
        </p:spPr>
      </p:pic>
      <p:sp>
        <p:nvSpPr>
          <p:cNvPr id="3" name="Text 0"/>
          <p:cNvSpPr/>
          <p:nvPr/>
        </p:nvSpPr>
        <p:spPr>
          <a:xfrm>
            <a:off x="864037" y="1778794"/>
            <a:ext cx="7415927" cy="2129314"/>
          </a:xfrm>
          <a:prstGeom prst="rect">
            <a:avLst/>
          </a:prstGeom>
          <a:noFill/>
          <a:ln/>
        </p:spPr>
        <p:txBody>
          <a:bodyPr wrap="square" lIns="0" tIns="0" rIns="0" bIns="0" rtlCol="0" anchor="t"/>
          <a:lstStyle/>
          <a:p>
            <a:pPr marL="0" indent="0">
              <a:lnSpc>
                <a:spcPts val="8350"/>
              </a:lnSpc>
              <a:buNone/>
            </a:pPr>
            <a:r>
              <a:rPr lang="en-US" sz="6000" b="1" dirty="0">
                <a:solidFill>
                  <a:srgbClr val="443728"/>
                </a:solidFill>
                <a:latin typeface="Crimson Pro Bold" pitchFamily="34" charset="0"/>
                <a:ea typeface="Crimson Pro Bold" pitchFamily="34" charset="-122"/>
                <a:cs typeface="Crimson Pro Bold" pitchFamily="34" charset="-120"/>
              </a:rPr>
              <a:t>Our Lady of Walsingham CMAT</a:t>
            </a:r>
            <a:endParaRPr lang="en-US" sz="6000" dirty="0"/>
          </a:p>
        </p:txBody>
      </p:sp>
      <p:sp>
        <p:nvSpPr>
          <p:cNvPr id="4" name="Text 1"/>
          <p:cNvSpPr/>
          <p:nvPr/>
        </p:nvSpPr>
        <p:spPr>
          <a:xfrm>
            <a:off x="864037" y="4278392"/>
            <a:ext cx="7415927" cy="395049"/>
          </a:xfrm>
          <a:prstGeom prst="rect">
            <a:avLst/>
          </a:prstGeom>
          <a:noFill/>
          <a:ln/>
        </p:spPr>
        <p:txBody>
          <a:bodyPr wrap="none" lIns="0" tIns="0" rIns="0" bIns="0" rtlCol="0" anchor="t"/>
          <a:lstStyle/>
          <a:p>
            <a:pPr marL="0" indent="0">
              <a:lnSpc>
                <a:spcPts val="3100"/>
              </a:lnSpc>
              <a:buNone/>
            </a:pPr>
            <a:r>
              <a:rPr lang="en-US" sz="1900" dirty="0">
                <a:solidFill>
                  <a:srgbClr val="443728"/>
                </a:solidFill>
                <a:latin typeface="Open Sans" pitchFamily="34" charset="0"/>
                <a:ea typeface="Open Sans" pitchFamily="34" charset="-122"/>
                <a:cs typeface="Open Sans" pitchFamily="34" charset="-120"/>
              </a:rPr>
              <a:t>St Louis Catholic Academy School, Newmarket</a:t>
            </a:r>
            <a:endParaRPr lang="en-US" sz="1900" dirty="0"/>
          </a:p>
        </p:txBody>
      </p:sp>
      <p:sp>
        <p:nvSpPr>
          <p:cNvPr id="5" name="Text 2"/>
          <p:cNvSpPr/>
          <p:nvPr/>
        </p:nvSpPr>
        <p:spPr>
          <a:xfrm>
            <a:off x="864037" y="4951095"/>
            <a:ext cx="7415927" cy="790099"/>
          </a:xfrm>
          <a:prstGeom prst="rect">
            <a:avLst/>
          </a:prstGeom>
          <a:noFill/>
          <a:ln/>
        </p:spPr>
        <p:txBody>
          <a:bodyPr wrap="square" lIns="0" tIns="0" rIns="0" bIns="0" rtlCol="0" anchor="t"/>
          <a:lstStyle/>
          <a:p>
            <a:pPr marL="0" indent="0">
              <a:lnSpc>
                <a:spcPts val="3100"/>
              </a:lnSpc>
              <a:buNone/>
            </a:pPr>
            <a:r>
              <a:rPr lang="en-US" sz="1900" dirty="0">
                <a:solidFill>
                  <a:srgbClr val="443728"/>
                </a:solidFill>
                <a:latin typeface="Open Sans" pitchFamily="34" charset="0"/>
                <a:ea typeface="Open Sans" pitchFamily="34" charset="-122"/>
                <a:cs typeface="Open Sans" pitchFamily="34" charset="-120"/>
              </a:rPr>
              <a:t>Thank you for your interest in leading the team at St Louis Catholic Academy School as Headteacher.</a:t>
            </a:r>
            <a:endParaRPr lang="en-US" sz="1900" dirty="0"/>
          </a:p>
        </p:txBody>
      </p:sp>
      <p:sp>
        <p:nvSpPr>
          <p:cNvPr id="7" name="Text 4"/>
          <p:cNvSpPr/>
          <p:nvPr/>
        </p:nvSpPr>
        <p:spPr>
          <a:xfrm>
            <a:off x="1004054" y="6186011"/>
            <a:ext cx="114776"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Open Sans Medium" pitchFamily="34" charset="0"/>
                <a:ea typeface="Open Sans Medium" pitchFamily="34" charset="-122"/>
                <a:cs typeface="Open Sans Medium" pitchFamily="34" charset="-120"/>
              </a:rPr>
              <a:t>SR</a:t>
            </a:r>
            <a:endParaRPr lang="en-US" sz="750" dirty="0"/>
          </a:p>
        </p:txBody>
      </p:sp>
      <p:pic>
        <p:nvPicPr>
          <p:cNvPr id="6" name="Picture 5">
            <a:extLst>
              <a:ext uri="{FF2B5EF4-FFF2-40B4-BE49-F238E27FC236}">
                <a16:creationId xmlns:a16="http://schemas.microsoft.com/office/drawing/2014/main" id="{D37399DD-E1A7-4A86-9AD7-FADC9BAD54BB}"/>
              </a:ext>
            </a:extLst>
          </p:cNvPr>
          <p:cNvPicPr>
            <a:picLocks noChangeAspect="1"/>
          </p:cNvPicPr>
          <p:nvPr/>
        </p:nvPicPr>
        <p:blipFill>
          <a:blip r:embed="rId4"/>
          <a:stretch>
            <a:fillRect/>
          </a:stretch>
        </p:blipFill>
        <p:spPr>
          <a:xfrm>
            <a:off x="11070708" y="3604437"/>
            <a:ext cx="2145562" cy="20520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572095" y="339447"/>
            <a:ext cx="3746421" cy="385763"/>
          </a:xfrm>
          <a:prstGeom prst="rect">
            <a:avLst/>
          </a:prstGeom>
          <a:noFill/>
          <a:ln/>
        </p:spPr>
        <p:txBody>
          <a:bodyPr wrap="none" lIns="0" tIns="0" rIns="0" bIns="0" rtlCol="0" anchor="t"/>
          <a:lstStyle/>
          <a:p>
            <a:pPr marL="0" indent="0">
              <a:lnSpc>
                <a:spcPts val="3000"/>
              </a:lnSpc>
              <a:buNone/>
            </a:pPr>
            <a:r>
              <a:rPr lang="en-US" sz="2400" b="1" dirty="0">
                <a:solidFill>
                  <a:srgbClr val="443728"/>
                </a:solidFill>
                <a:latin typeface="Crimson Pro Bold" pitchFamily="34" charset="0"/>
                <a:ea typeface="Crimson Pro Bold" pitchFamily="34" charset="-122"/>
                <a:cs typeface="Crimson Pro Bold" pitchFamily="34" charset="-120"/>
              </a:rPr>
              <a:t>Headteacher Job Description</a:t>
            </a:r>
            <a:endParaRPr lang="en-US" sz="2400" dirty="0"/>
          </a:p>
        </p:txBody>
      </p:sp>
      <p:sp>
        <p:nvSpPr>
          <p:cNvPr id="3" name="Text 1"/>
          <p:cNvSpPr/>
          <p:nvPr/>
        </p:nvSpPr>
        <p:spPr>
          <a:xfrm>
            <a:off x="572095" y="972026"/>
            <a:ext cx="13486209" cy="197525"/>
          </a:xfrm>
          <a:prstGeom prst="rect">
            <a:avLst/>
          </a:prstGeom>
          <a:noFill/>
          <a:ln/>
        </p:spPr>
        <p:txBody>
          <a:bodyPr wrap="none" lIns="0" tIns="0" rIns="0" bIns="0" rtlCol="0" anchor="t"/>
          <a:lstStyle/>
          <a:p>
            <a:pPr marL="0" indent="0">
              <a:lnSpc>
                <a:spcPts val="1550"/>
              </a:lnSpc>
              <a:buNone/>
            </a:pPr>
            <a:r>
              <a:rPr lang="en-US" sz="950" b="1" dirty="0">
                <a:solidFill>
                  <a:srgbClr val="443728"/>
                </a:solidFill>
                <a:latin typeface="Open Sans" pitchFamily="34" charset="0"/>
                <a:ea typeface="Open Sans" pitchFamily="34" charset="-122"/>
                <a:cs typeface="Open Sans" pitchFamily="34" charset="-120"/>
              </a:rPr>
              <a:t>The Our Lady of Walsingham CMAT and the School are committed to safeguarding and promoting the welfare of children and young people and requires all staff to share this commitment.</a:t>
            </a:r>
            <a:endParaRPr lang="en-US" sz="950" dirty="0"/>
          </a:p>
        </p:txBody>
      </p:sp>
      <p:sp>
        <p:nvSpPr>
          <p:cNvPr id="4" name="Text 2"/>
          <p:cNvSpPr/>
          <p:nvPr/>
        </p:nvSpPr>
        <p:spPr>
          <a:xfrm>
            <a:off x="572095" y="1308378"/>
            <a:ext cx="13486209" cy="197525"/>
          </a:xfrm>
          <a:prstGeom prst="rect">
            <a:avLst/>
          </a:prstGeom>
          <a:noFill/>
          <a:ln/>
        </p:spPr>
        <p:txBody>
          <a:bodyPr wrap="none" lIns="0" tIns="0" rIns="0" bIns="0" rtlCol="0" anchor="t"/>
          <a:lstStyle/>
          <a:p>
            <a:pPr marL="342900" indent="-342900" algn="l">
              <a:lnSpc>
                <a:spcPts val="1550"/>
              </a:lnSpc>
              <a:buSzPct val="100000"/>
              <a:buChar char="•"/>
            </a:pPr>
            <a:r>
              <a:rPr lang="en-US" sz="950" b="1" dirty="0">
                <a:solidFill>
                  <a:srgbClr val="443728"/>
                </a:solidFill>
                <a:latin typeface="Open Sans" pitchFamily="34" charset="0"/>
                <a:ea typeface="Open Sans" pitchFamily="34" charset="-122"/>
                <a:cs typeface="Open Sans" pitchFamily="34" charset="-120"/>
              </a:rPr>
              <a:t>Post Title:</a:t>
            </a:r>
            <a:r>
              <a:rPr lang="en-US" sz="950" dirty="0">
                <a:solidFill>
                  <a:srgbClr val="443728"/>
                </a:solidFill>
                <a:latin typeface="Open Sans" pitchFamily="34" charset="0"/>
                <a:ea typeface="Open Sans" pitchFamily="34" charset="-122"/>
                <a:cs typeface="Open Sans" pitchFamily="34" charset="-120"/>
              </a:rPr>
              <a:t> Headteacher</a:t>
            </a:r>
            <a:endParaRPr lang="en-US" sz="950" dirty="0"/>
          </a:p>
        </p:txBody>
      </p:sp>
      <p:sp>
        <p:nvSpPr>
          <p:cNvPr id="5" name="Text 3"/>
          <p:cNvSpPr/>
          <p:nvPr/>
        </p:nvSpPr>
        <p:spPr>
          <a:xfrm>
            <a:off x="572095" y="1549003"/>
            <a:ext cx="13486209" cy="197525"/>
          </a:xfrm>
          <a:prstGeom prst="rect">
            <a:avLst/>
          </a:prstGeom>
          <a:noFill/>
          <a:ln/>
        </p:spPr>
        <p:txBody>
          <a:bodyPr wrap="none" lIns="0" tIns="0" rIns="0" bIns="0" rtlCol="0" anchor="t"/>
          <a:lstStyle/>
          <a:p>
            <a:pPr marL="342900" indent="-342900" algn="l">
              <a:lnSpc>
                <a:spcPts val="1550"/>
              </a:lnSpc>
              <a:buSzPct val="100000"/>
              <a:buChar char="•"/>
            </a:pPr>
            <a:r>
              <a:rPr lang="en-US" sz="950" b="1" dirty="0">
                <a:solidFill>
                  <a:srgbClr val="443728"/>
                </a:solidFill>
                <a:latin typeface="Open Sans" pitchFamily="34" charset="0"/>
                <a:ea typeface="Open Sans" pitchFamily="34" charset="-122"/>
                <a:cs typeface="Open Sans" pitchFamily="34" charset="-120"/>
              </a:rPr>
              <a:t>Purpose:</a:t>
            </a:r>
            <a:r>
              <a:rPr lang="en-US" sz="950" dirty="0">
                <a:solidFill>
                  <a:srgbClr val="443728"/>
                </a:solidFill>
                <a:latin typeface="Open Sans" pitchFamily="34" charset="0"/>
                <a:ea typeface="Open Sans" pitchFamily="34" charset="-122"/>
                <a:cs typeface="Open Sans" pitchFamily="34" charset="-120"/>
              </a:rPr>
              <a:t> To plan, implement and deliver an appropriately broad, balanced, relevant and differentiated curriculum for students</a:t>
            </a:r>
            <a:endParaRPr lang="en-US" sz="950" dirty="0"/>
          </a:p>
        </p:txBody>
      </p:sp>
      <p:sp>
        <p:nvSpPr>
          <p:cNvPr id="6" name="Text 4"/>
          <p:cNvSpPr/>
          <p:nvPr/>
        </p:nvSpPr>
        <p:spPr>
          <a:xfrm>
            <a:off x="572095" y="1789628"/>
            <a:ext cx="13486209" cy="197525"/>
          </a:xfrm>
          <a:prstGeom prst="rect">
            <a:avLst/>
          </a:prstGeom>
          <a:noFill/>
          <a:ln/>
        </p:spPr>
        <p:txBody>
          <a:bodyPr wrap="none" lIns="0" tIns="0" rIns="0" bIns="0" rtlCol="0" anchor="t"/>
          <a:lstStyle/>
          <a:p>
            <a:pPr marL="342900" indent="-342900" algn="l">
              <a:lnSpc>
                <a:spcPts val="1550"/>
              </a:lnSpc>
              <a:buSzPct val="100000"/>
              <a:buChar char="•"/>
            </a:pPr>
            <a:r>
              <a:rPr lang="en-US" sz="950" b="1" dirty="0">
                <a:solidFill>
                  <a:srgbClr val="443728"/>
                </a:solidFill>
                <a:latin typeface="Open Sans" pitchFamily="34" charset="0"/>
                <a:ea typeface="Open Sans" pitchFamily="34" charset="-122"/>
                <a:cs typeface="Open Sans" pitchFamily="34" charset="-120"/>
              </a:rPr>
              <a:t>Reporting to:</a:t>
            </a:r>
            <a:r>
              <a:rPr lang="en-US" sz="950" dirty="0">
                <a:solidFill>
                  <a:srgbClr val="443728"/>
                </a:solidFill>
                <a:latin typeface="Open Sans" pitchFamily="34" charset="0"/>
                <a:ea typeface="Open Sans" pitchFamily="34" charset="-122"/>
                <a:cs typeface="Open Sans" pitchFamily="34" charset="-120"/>
              </a:rPr>
              <a:t> Our Lady of Walsingham Catholic MAT Board of Directors, Local Governing Body, CEO,  DCEO / Primary Improvement Lead</a:t>
            </a:r>
            <a:endParaRPr lang="en-US" sz="950" dirty="0"/>
          </a:p>
        </p:txBody>
      </p:sp>
      <p:sp>
        <p:nvSpPr>
          <p:cNvPr id="7" name="Text 5"/>
          <p:cNvSpPr/>
          <p:nvPr/>
        </p:nvSpPr>
        <p:spPr>
          <a:xfrm>
            <a:off x="572095" y="2030254"/>
            <a:ext cx="13486209" cy="197525"/>
          </a:xfrm>
          <a:prstGeom prst="rect">
            <a:avLst/>
          </a:prstGeom>
          <a:noFill/>
          <a:ln/>
        </p:spPr>
        <p:txBody>
          <a:bodyPr wrap="none" lIns="0" tIns="0" rIns="0" bIns="0" rtlCol="0" anchor="t"/>
          <a:lstStyle/>
          <a:p>
            <a:pPr marL="342900" indent="-342900" algn="l">
              <a:lnSpc>
                <a:spcPts val="1550"/>
              </a:lnSpc>
              <a:buSzPct val="100000"/>
              <a:buChar char="•"/>
            </a:pPr>
            <a:r>
              <a:rPr lang="en-US" sz="950" b="1" dirty="0">
                <a:solidFill>
                  <a:srgbClr val="443728"/>
                </a:solidFill>
                <a:latin typeface="Open Sans" pitchFamily="34" charset="0"/>
                <a:ea typeface="Open Sans" pitchFamily="34" charset="-122"/>
                <a:cs typeface="Open Sans" pitchFamily="34" charset="-120"/>
              </a:rPr>
              <a:t>Liaising with:</a:t>
            </a:r>
            <a:r>
              <a:rPr lang="en-US" sz="950" dirty="0">
                <a:solidFill>
                  <a:srgbClr val="443728"/>
                </a:solidFill>
                <a:latin typeface="Open Sans" pitchFamily="34" charset="0"/>
                <a:ea typeface="Open Sans" pitchFamily="34" charset="-122"/>
                <a:cs typeface="Open Sans" pitchFamily="34" charset="-120"/>
              </a:rPr>
              <a:t> Executive Management Team, Head Teachers/Heads of School, Operational Group, teaching/support staff, LA, MAT and Diocesan representatives, Parish Priest(s) external agencies and parents</a:t>
            </a:r>
            <a:endParaRPr lang="en-US" sz="950" dirty="0"/>
          </a:p>
        </p:txBody>
      </p:sp>
      <p:sp>
        <p:nvSpPr>
          <p:cNvPr id="8" name="Text 6"/>
          <p:cNvSpPr/>
          <p:nvPr/>
        </p:nvSpPr>
        <p:spPr>
          <a:xfrm>
            <a:off x="572095" y="2270879"/>
            <a:ext cx="13486209" cy="197525"/>
          </a:xfrm>
          <a:prstGeom prst="rect">
            <a:avLst/>
          </a:prstGeom>
          <a:noFill/>
          <a:ln/>
        </p:spPr>
        <p:txBody>
          <a:bodyPr wrap="none" lIns="0" tIns="0" rIns="0" bIns="0" rtlCol="0" anchor="t"/>
          <a:lstStyle/>
          <a:p>
            <a:pPr marL="342900" indent="-342900" algn="l">
              <a:lnSpc>
                <a:spcPts val="1550"/>
              </a:lnSpc>
              <a:buSzPct val="100000"/>
              <a:buChar char="•"/>
            </a:pPr>
            <a:r>
              <a:rPr lang="en-US" sz="950" b="1" dirty="0">
                <a:solidFill>
                  <a:srgbClr val="443728"/>
                </a:solidFill>
                <a:latin typeface="Open Sans" pitchFamily="34" charset="0"/>
                <a:ea typeface="Open Sans" pitchFamily="34" charset="-122"/>
                <a:cs typeface="Open Sans" pitchFamily="34" charset="-120"/>
              </a:rPr>
              <a:t>Salary/Grade:</a:t>
            </a:r>
            <a:r>
              <a:rPr lang="en-US" sz="950" dirty="0">
                <a:solidFill>
                  <a:srgbClr val="443728"/>
                </a:solidFill>
                <a:latin typeface="Open Sans" pitchFamily="34" charset="0"/>
                <a:ea typeface="Open Sans" pitchFamily="34" charset="-122"/>
                <a:cs typeface="Open Sans" pitchFamily="34" charset="-120"/>
              </a:rPr>
              <a:t> Leadership – L15 – L21 (£70,293 - £81,441) </a:t>
            </a:r>
            <a:endParaRPr lang="en-US" sz="950" dirty="0"/>
          </a:p>
        </p:txBody>
      </p:sp>
      <p:sp>
        <p:nvSpPr>
          <p:cNvPr id="9" name="Text 7"/>
          <p:cNvSpPr/>
          <p:nvPr/>
        </p:nvSpPr>
        <p:spPr>
          <a:xfrm>
            <a:off x="572095" y="2511504"/>
            <a:ext cx="13486209" cy="197525"/>
          </a:xfrm>
          <a:prstGeom prst="rect">
            <a:avLst/>
          </a:prstGeom>
          <a:noFill/>
          <a:ln/>
        </p:spPr>
        <p:txBody>
          <a:bodyPr wrap="none" lIns="0" tIns="0" rIns="0" bIns="0" rtlCol="0" anchor="t"/>
          <a:lstStyle/>
          <a:p>
            <a:pPr marL="342900" indent="-342900" algn="l">
              <a:lnSpc>
                <a:spcPts val="1550"/>
              </a:lnSpc>
              <a:buSzPct val="100000"/>
              <a:buChar char="•"/>
            </a:pPr>
            <a:r>
              <a:rPr lang="en-US" sz="950" b="1" dirty="0">
                <a:solidFill>
                  <a:srgbClr val="443728"/>
                </a:solidFill>
                <a:latin typeface="Open Sans" pitchFamily="34" charset="0"/>
                <a:ea typeface="Open Sans" pitchFamily="34" charset="-122"/>
                <a:cs typeface="Open Sans" pitchFamily="34" charset="-120"/>
              </a:rPr>
              <a:t>Disclosure level:</a:t>
            </a:r>
            <a:r>
              <a:rPr lang="en-US" sz="950" dirty="0">
                <a:solidFill>
                  <a:srgbClr val="443728"/>
                </a:solidFill>
                <a:latin typeface="Open Sans" pitchFamily="34" charset="0"/>
                <a:ea typeface="Open Sans" pitchFamily="34" charset="-122"/>
                <a:cs typeface="Open Sans" pitchFamily="34" charset="-120"/>
              </a:rPr>
              <a:t> Enhanced</a:t>
            </a:r>
            <a:endParaRPr lang="en-US" sz="950" dirty="0"/>
          </a:p>
        </p:txBody>
      </p:sp>
      <p:sp>
        <p:nvSpPr>
          <p:cNvPr id="10" name="Text 8"/>
          <p:cNvSpPr/>
          <p:nvPr/>
        </p:nvSpPr>
        <p:spPr>
          <a:xfrm>
            <a:off x="572095" y="2847856"/>
            <a:ext cx="13486209" cy="592574"/>
          </a:xfrm>
          <a:prstGeom prst="rect">
            <a:avLst/>
          </a:prstGeom>
          <a:noFill/>
          <a:ln/>
        </p:spPr>
        <p:txBody>
          <a:bodyPr wrap="square" lIns="0" tIns="0" rIns="0" bIns="0" rtlCol="0" anchor="t"/>
          <a:lstStyle/>
          <a:p>
            <a:pPr marL="0" indent="0">
              <a:lnSpc>
                <a:spcPts val="1550"/>
              </a:lnSpc>
              <a:buNone/>
            </a:pPr>
            <a:r>
              <a:rPr lang="en-US" sz="950" dirty="0">
                <a:solidFill>
                  <a:srgbClr val="443728"/>
                </a:solidFill>
                <a:latin typeface="Open Sans" pitchFamily="34" charset="0"/>
                <a:ea typeface="Open Sans" pitchFamily="34" charset="-122"/>
                <a:cs typeface="Open Sans" pitchFamily="34" charset="-120"/>
              </a:rPr>
              <a:t>This appointment is with the Directors of the Trust under the terms of the OLWCMAT contract based upon the Catholic Education Service contract which is signed with the Trust as employers. The Directors and LGB will appoint a practising Catholic who can show by example and from experience that he or she will work to ensure that the school is Catholic in all its aspects. The appointment is subject to the current conditions of service for Headteachers contained in the School Teacher's Pay and Conditions document and other current education and employment legislation.</a:t>
            </a:r>
            <a:endParaRPr lang="en-US" sz="950" dirty="0"/>
          </a:p>
        </p:txBody>
      </p:sp>
      <p:sp>
        <p:nvSpPr>
          <p:cNvPr id="11" name="Text 9"/>
          <p:cNvSpPr/>
          <p:nvPr/>
        </p:nvSpPr>
        <p:spPr>
          <a:xfrm>
            <a:off x="572095" y="3579257"/>
            <a:ext cx="13486209" cy="592574"/>
          </a:xfrm>
          <a:prstGeom prst="rect">
            <a:avLst/>
          </a:prstGeom>
          <a:noFill/>
          <a:ln/>
        </p:spPr>
        <p:txBody>
          <a:bodyPr wrap="square" lIns="0" tIns="0" rIns="0" bIns="0" rtlCol="0" anchor="t"/>
          <a:lstStyle/>
          <a:p>
            <a:pPr marL="0" indent="0">
              <a:lnSpc>
                <a:spcPts val="1550"/>
              </a:lnSpc>
              <a:buNone/>
            </a:pPr>
            <a:r>
              <a:rPr lang="en-US" sz="950" dirty="0">
                <a:solidFill>
                  <a:srgbClr val="443728"/>
                </a:solidFill>
                <a:latin typeface="Open Sans" pitchFamily="34" charset="0"/>
                <a:ea typeface="Open Sans" pitchFamily="34" charset="-122"/>
                <a:cs typeface="Open Sans" pitchFamily="34" charset="-120"/>
              </a:rPr>
              <a:t>The Headteacher is accountable to the Directors and Local Governing Body for the professional leadership, strategic direction and operational management of the School in order to ensure that the school's aims are implemented in accordance with the school improvement plan and the policies of the Directors and Local Governing Body. The Headteacher is required to monitor, evaluate and review the impact of policies, priorities and targets of the school and take timely action as necessary.</a:t>
            </a:r>
            <a:endParaRPr lang="en-US" sz="950" dirty="0"/>
          </a:p>
        </p:txBody>
      </p:sp>
      <p:sp>
        <p:nvSpPr>
          <p:cNvPr id="12" name="Text 10"/>
          <p:cNvSpPr/>
          <p:nvPr/>
        </p:nvSpPr>
        <p:spPr>
          <a:xfrm>
            <a:off x="572095" y="4356973"/>
            <a:ext cx="1543050" cy="192881"/>
          </a:xfrm>
          <a:prstGeom prst="rect">
            <a:avLst/>
          </a:prstGeom>
          <a:noFill/>
          <a:ln/>
        </p:spPr>
        <p:txBody>
          <a:bodyPr wrap="none" lIns="0" tIns="0" rIns="0" bIns="0" rtlCol="0" anchor="t"/>
          <a:lstStyle/>
          <a:p>
            <a:pPr marL="0" indent="0">
              <a:lnSpc>
                <a:spcPts val="1500"/>
              </a:lnSpc>
              <a:buNone/>
            </a:pPr>
            <a:r>
              <a:rPr lang="en-US" sz="1200" b="1" dirty="0">
                <a:solidFill>
                  <a:srgbClr val="443728"/>
                </a:solidFill>
                <a:latin typeface="Crimson Pro Bold" pitchFamily="34" charset="0"/>
                <a:ea typeface="Crimson Pro Bold" pitchFamily="34" charset="-122"/>
                <a:cs typeface="Crimson Pro Bold" pitchFamily="34" charset="-120"/>
              </a:rPr>
              <a:t>Key Responsibilities:</a:t>
            </a:r>
            <a:endParaRPr lang="en-US" sz="1200" dirty="0"/>
          </a:p>
        </p:txBody>
      </p:sp>
      <p:sp>
        <p:nvSpPr>
          <p:cNvPr id="13" name="Text 11"/>
          <p:cNvSpPr/>
          <p:nvPr/>
        </p:nvSpPr>
        <p:spPr>
          <a:xfrm>
            <a:off x="572095" y="4734997"/>
            <a:ext cx="13486209" cy="197525"/>
          </a:xfrm>
          <a:prstGeom prst="rect">
            <a:avLst/>
          </a:prstGeom>
          <a:noFill/>
          <a:ln/>
        </p:spPr>
        <p:txBody>
          <a:bodyPr wrap="none" lIns="0" tIns="0" rIns="0" bIns="0" rtlCol="0" anchor="t"/>
          <a:lstStyle/>
          <a:p>
            <a:pPr marL="342900" indent="-342900" algn="l">
              <a:lnSpc>
                <a:spcPts val="1550"/>
              </a:lnSpc>
              <a:buSzPct val="100000"/>
              <a:buChar char="•"/>
            </a:pPr>
            <a:r>
              <a:rPr lang="en-US" sz="950" dirty="0">
                <a:solidFill>
                  <a:srgbClr val="443728"/>
                </a:solidFill>
                <a:latin typeface="Open Sans" pitchFamily="34" charset="0"/>
                <a:ea typeface="Open Sans" pitchFamily="34" charset="-122"/>
                <a:cs typeface="Open Sans" pitchFamily="34" charset="-120"/>
              </a:rPr>
              <a:t>Exercise the ministry of a teacher under the supervision of the Diocesan Bishop</a:t>
            </a:r>
            <a:endParaRPr lang="en-US" sz="950" dirty="0"/>
          </a:p>
        </p:txBody>
      </p:sp>
      <p:sp>
        <p:nvSpPr>
          <p:cNvPr id="14" name="Text 12"/>
          <p:cNvSpPr/>
          <p:nvPr/>
        </p:nvSpPr>
        <p:spPr>
          <a:xfrm>
            <a:off x="572095" y="4975622"/>
            <a:ext cx="13486209" cy="197525"/>
          </a:xfrm>
          <a:prstGeom prst="rect">
            <a:avLst/>
          </a:prstGeom>
          <a:noFill/>
          <a:ln/>
        </p:spPr>
        <p:txBody>
          <a:bodyPr wrap="none" lIns="0" tIns="0" rIns="0" bIns="0" rtlCol="0" anchor="t"/>
          <a:lstStyle/>
          <a:p>
            <a:pPr marL="342900" indent="-342900" algn="l">
              <a:lnSpc>
                <a:spcPts val="1550"/>
              </a:lnSpc>
              <a:buSzPct val="100000"/>
              <a:buChar char="•"/>
            </a:pPr>
            <a:r>
              <a:rPr lang="en-US" sz="950" dirty="0">
                <a:solidFill>
                  <a:srgbClr val="443728"/>
                </a:solidFill>
                <a:latin typeface="Open Sans" pitchFamily="34" charset="0"/>
                <a:ea typeface="Open Sans" pitchFamily="34" charset="-122"/>
                <a:cs typeface="Open Sans" pitchFamily="34" charset="-120"/>
              </a:rPr>
              <a:t>Preserve and develop the Catholic character of the School</a:t>
            </a:r>
            <a:endParaRPr lang="en-US" sz="950" dirty="0"/>
          </a:p>
        </p:txBody>
      </p:sp>
      <p:sp>
        <p:nvSpPr>
          <p:cNvPr id="15" name="Text 13"/>
          <p:cNvSpPr/>
          <p:nvPr/>
        </p:nvSpPr>
        <p:spPr>
          <a:xfrm>
            <a:off x="572095" y="5216247"/>
            <a:ext cx="13486209" cy="197525"/>
          </a:xfrm>
          <a:prstGeom prst="rect">
            <a:avLst/>
          </a:prstGeom>
          <a:noFill/>
          <a:ln/>
        </p:spPr>
        <p:txBody>
          <a:bodyPr wrap="none" lIns="0" tIns="0" rIns="0" bIns="0" rtlCol="0" anchor="t"/>
          <a:lstStyle/>
          <a:p>
            <a:pPr marL="342900" indent="-342900" algn="l">
              <a:lnSpc>
                <a:spcPts val="1550"/>
              </a:lnSpc>
              <a:buSzPct val="100000"/>
              <a:buChar char="•"/>
            </a:pPr>
            <a:r>
              <a:rPr lang="en-US" sz="950" dirty="0">
                <a:solidFill>
                  <a:srgbClr val="443728"/>
                </a:solidFill>
                <a:latin typeface="Open Sans" pitchFamily="34" charset="0"/>
                <a:ea typeface="Open Sans" pitchFamily="34" charset="-122"/>
                <a:cs typeface="Open Sans" pitchFamily="34" charset="-120"/>
              </a:rPr>
              <a:t>Take part in and lead acts of religious worship</a:t>
            </a:r>
            <a:endParaRPr lang="en-US" sz="950" dirty="0"/>
          </a:p>
        </p:txBody>
      </p:sp>
      <p:sp>
        <p:nvSpPr>
          <p:cNvPr id="16" name="Text 14"/>
          <p:cNvSpPr/>
          <p:nvPr/>
        </p:nvSpPr>
        <p:spPr>
          <a:xfrm>
            <a:off x="572095" y="5456873"/>
            <a:ext cx="13486209" cy="197525"/>
          </a:xfrm>
          <a:prstGeom prst="rect">
            <a:avLst/>
          </a:prstGeom>
          <a:noFill/>
          <a:ln/>
        </p:spPr>
        <p:txBody>
          <a:bodyPr wrap="none" lIns="0" tIns="0" rIns="0" bIns="0" rtlCol="0" anchor="t"/>
          <a:lstStyle/>
          <a:p>
            <a:pPr marL="342900" indent="-342900" algn="l">
              <a:lnSpc>
                <a:spcPts val="1550"/>
              </a:lnSpc>
              <a:buSzPct val="100000"/>
              <a:buChar char="•"/>
            </a:pPr>
            <a:r>
              <a:rPr lang="en-US" sz="950" dirty="0">
                <a:solidFill>
                  <a:srgbClr val="443728"/>
                </a:solidFill>
                <a:latin typeface="Open Sans" pitchFamily="34" charset="0"/>
                <a:ea typeface="Open Sans" pitchFamily="34" charset="-122"/>
                <a:cs typeface="Open Sans" pitchFamily="34" charset="-120"/>
              </a:rPr>
              <a:t>Cooperate with the Diocesan Bishop and consult with appropriate stakeholders</a:t>
            </a:r>
            <a:endParaRPr lang="en-US" sz="950" dirty="0"/>
          </a:p>
        </p:txBody>
      </p:sp>
      <p:sp>
        <p:nvSpPr>
          <p:cNvPr id="17" name="Text 15"/>
          <p:cNvSpPr/>
          <p:nvPr/>
        </p:nvSpPr>
        <p:spPr>
          <a:xfrm>
            <a:off x="572095" y="5697498"/>
            <a:ext cx="13486209" cy="197525"/>
          </a:xfrm>
          <a:prstGeom prst="rect">
            <a:avLst/>
          </a:prstGeom>
          <a:noFill/>
          <a:ln/>
        </p:spPr>
        <p:txBody>
          <a:bodyPr wrap="none" lIns="0" tIns="0" rIns="0" bIns="0" rtlCol="0" anchor="t"/>
          <a:lstStyle/>
          <a:p>
            <a:pPr marL="342900" indent="-342900" algn="l">
              <a:lnSpc>
                <a:spcPts val="1550"/>
              </a:lnSpc>
              <a:buSzPct val="100000"/>
              <a:buChar char="•"/>
            </a:pPr>
            <a:r>
              <a:rPr lang="en-US" sz="950" dirty="0">
                <a:solidFill>
                  <a:srgbClr val="443728"/>
                </a:solidFill>
                <a:latin typeface="Open Sans" pitchFamily="34" charset="0"/>
                <a:ea typeface="Open Sans" pitchFamily="34" charset="-122"/>
                <a:cs typeface="Open Sans" pitchFamily="34" charset="-120"/>
              </a:rPr>
              <a:t>Lead and participate in the selection and appointment of staff</a:t>
            </a:r>
            <a:endParaRPr lang="en-US" sz="950" dirty="0"/>
          </a:p>
        </p:txBody>
      </p:sp>
      <p:sp>
        <p:nvSpPr>
          <p:cNvPr id="18" name="Text 16"/>
          <p:cNvSpPr/>
          <p:nvPr/>
        </p:nvSpPr>
        <p:spPr>
          <a:xfrm>
            <a:off x="572095" y="5938123"/>
            <a:ext cx="13486209" cy="197525"/>
          </a:xfrm>
          <a:prstGeom prst="rect">
            <a:avLst/>
          </a:prstGeom>
          <a:noFill/>
          <a:ln/>
        </p:spPr>
        <p:txBody>
          <a:bodyPr wrap="none" lIns="0" tIns="0" rIns="0" bIns="0" rtlCol="0" anchor="t"/>
          <a:lstStyle/>
          <a:p>
            <a:pPr marL="342900" indent="-342900" algn="l">
              <a:lnSpc>
                <a:spcPts val="1550"/>
              </a:lnSpc>
              <a:buSzPct val="100000"/>
              <a:buChar char="•"/>
            </a:pPr>
            <a:r>
              <a:rPr lang="en-US" sz="950" dirty="0">
                <a:solidFill>
                  <a:srgbClr val="443728"/>
                </a:solidFill>
                <a:latin typeface="Open Sans" pitchFamily="34" charset="0"/>
                <a:ea typeface="Open Sans" pitchFamily="34" charset="-122"/>
                <a:cs typeface="Open Sans" pitchFamily="34" charset="-120"/>
              </a:rPr>
              <a:t>Ensure daily collective worship in accordance with Catholic teachings</a:t>
            </a:r>
            <a:endParaRPr lang="en-US" sz="950" dirty="0"/>
          </a:p>
        </p:txBody>
      </p:sp>
      <p:sp>
        <p:nvSpPr>
          <p:cNvPr id="19" name="Text 17"/>
          <p:cNvSpPr/>
          <p:nvPr/>
        </p:nvSpPr>
        <p:spPr>
          <a:xfrm>
            <a:off x="572095" y="6178748"/>
            <a:ext cx="13486209" cy="197525"/>
          </a:xfrm>
          <a:prstGeom prst="rect">
            <a:avLst/>
          </a:prstGeom>
          <a:noFill/>
          <a:ln/>
        </p:spPr>
        <p:txBody>
          <a:bodyPr wrap="none" lIns="0" tIns="0" rIns="0" bIns="0" rtlCol="0" anchor="t"/>
          <a:lstStyle/>
          <a:p>
            <a:pPr marL="342900" indent="-342900" algn="l">
              <a:lnSpc>
                <a:spcPts val="1550"/>
              </a:lnSpc>
              <a:buSzPct val="100000"/>
              <a:buChar char="•"/>
            </a:pPr>
            <a:r>
              <a:rPr lang="en-US" sz="950" dirty="0">
                <a:solidFill>
                  <a:srgbClr val="443728"/>
                </a:solidFill>
                <a:latin typeface="Open Sans" pitchFamily="34" charset="0"/>
                <a:ea typeface="Open Sans" pitchFamily="34" charset="-122"/>
                <a:cs typeface="Open Sans" pitchFamily="34" charset="-120"/>
              </a:rPr>
              <a:t>Implement pastoral care policies aligned with Catholic teachings</a:t>
            </a:r>
            <a:endParaRPr lang="en-US" sz="950" dirty="0"/>
          </a:p>
        </p:txBody>
      </p:sp>
      <p:sp>
        <p:nvSpPr>
          <p:cNvPr id="20" name="Text 18"/>
          <p:cNvSpPr/>
          <p:nvPr/>
        </p:nvSpPr>
        <p:spPr>
          <a:xfrm>
            <a:off x="572095" y="6419374"/>
            <a:ext cx="13486209" cy="197525"/>
          </a:xfrm>
          <a:prstGeom prst="rect">
            <a:avLst/>
          </a:prstGeom>
          <a:noFill/>
          <a:ln/>
        </p:spPr>
        <p:txBody>
          <a:bodyPr wrap="none" lIns="0" tIns="0" rIns="0" bIns="0" rtlCol="0" anchor="t"/>
          <a:lstStyle/>
          <a:p>
            <a:pPr marL="342900" indent="-342900" algn="l">
              <a:lnSpc>
                <a:spcPts val="1550"/>
              </a:lnSpc>
              <a:buSzPct val="100000"/>
              <a:buChar char="•"/>
            </a:pPr>
            <a:r>
              <a:rPr lang="en-US" sz="950" dirty="0">
                <a:solidFill>
                  <a:srgbClr val="443728"/>
                </a:solidFill>
                <a:latin typeface="Open Sans" pitchFamily="34" charset="0"/>
                <a:ea typeface="Open Sans" pitchFamily="34" charset="-122"/>
                <a:cs typeface="Open Sans" pitchFamily="34" charset="-120"/>
              </a:rPr>
              <a:t>Liaise with the Diocesan Education Service</a:t>
            </a:r>
            <a:endParaRPr lang="en-US" sz="950" dirty="0"/>
          </a:p>
        </p:txBody>
      </p:sp>
      <p:sp>
        <p:nvSpPr>
          <p:cNvPr id="21" name="Text 19"/>
          <p:cNvSpPr/>
          <p:nvPr/>
        </p:nvSpPr>
        <p:spPr>
          <a:xfrm>
            <a:off x="572095" y="6802041"/>
            <a:ext cx="1946315" cy="192881"/>
          </a:xfrm>
          <a:prstGeom prst="rect">
            <a:avLst/>
          </a:prstGeom>
          <a:noFill/>
          <a:ln/>
        </p:spPr>
        <p:txBody>
          <a:bodyPr wrap="none" lIns="0" tIns="0" rIns="0" bIns="0" rtlCol="0" anchor="t"/>
          <a:lstStyle/>
          <a:p>
            <a:pPr marL="0" indent="0">
              <a:lnSpc>
                <a:spcPts val="1500"/>
              </a:lnSpc>
              <a:buNone/>
            </a:pPr>
            <a:endParaRPr lang="en-US" sz="1200" dirty="0"/>
          </a:p>
        </p:txBody>
      </p:sp>
      <p:sp>
        <p:nvSpPr>
          <p:cNvPr id="23" name="Text 21"/>
          <p:cNvSpPr/>
          <p:nvPr/>
        </p:nvSpPr>
        <p:spPr>
          <a:xfrm>
            <a:off x="572095" y="7401942"/>
            <a:ext cx="13486209" cy="197525"/>
          </a:xfrm>
          <a:prstGeom prst="rect">
            <a:avLst/>
          </a:prstGeom>
          <a:noFill/>
          <a:ln/>
        </p:spPr>
        <p:txBody>
          <a:bodyPr wrap="none" lIns="0" tIns="0" rIns="0" bIns="0" rtlCol="0" anchor="t"/>
          <a:lstStyle/>
          <a:p>
            <a:pPr marL="342900" indent="-342900" algn="l">
              <a:lnSpc>
                <a:spcPts val="1550"/>
              </a:lnSpc>
              <a:buSzPct val="100000"/>
              <a:buChar char="•"/>
            </a:pPr>
            <a:endParaRPr lang="en-US" sz="950" dirty="0"/>
          </a:p>
        </p:txBody>
      </p:sp>
      <p:sp>
        <p:nvSpPr>
          <p:cNvPr id="24" name="Text 22"/>
          <p:cNvSpPr/>
          <p:nvPr/>
        </p:nvSpPr>
        <p:spPr>
          <a:xfrm>
            <a:off x="572095" y="7661315"/>
            <a:ext cx="13486209" cy="197525"/>
          </a:xfrm>
          <a:prstGeom prst="rect">
            <a:avLst/>
          </a:prstGeom>
          <a:noFill/>
          <a:ln/>
        </p:spPr>
        <p:txBody>
          <a:bodyPr wrap="none" lIns="0" tIns="0" rIns="0" bIns="0" rtlCol="0" anchor="t"/>
          <a:lstStyle/>
          <a:p>
            <a:pPr marL="342900" indent="-342900" algn="l">
              <a:lnSpc>
                <a:spcPts val="1550"/>
              </a:lnSpc>
              <a:buSzPct val="100000"/>
              <a:buChar char="•"/>
            </a:pPr>
            <a:endParaRPr lang="en-US" sz="950" dirty="0"/>
          </a:p>
        </p:txBody>
      </p:sp>
      <p:sp>
        <p:nvSpPr>
          <p:cNvPr id="25" name="Text 23"/>
          <p:cNvSpPr/>
          <p:nvPr/>
        </p:nvSpPr>
        <p:spPr>
          <a:xfrm>
            <a:off x="572094" y="7260078"/>
            <a:ext cx="13486209" cy="197525"/>
          </a:xfrm>
          <a:prstGeom prst="rect">
            <a:avLst/>
          </a:prstGeom>
          <a:noFill/>
          <a:ln/>
        </p:spPr>
        <p:txBody>
          <a:bodyPr wrap="none" lIns="0" tIns="0" rIns="0" bIns="0" rtlCol="0" anchor="t"/>
          <a:lstStyle/>
          <a:p>
            <a:pPr marL="342900" indent="-342900" algn="l">
              <a:lnSpc>
                <a:spcPts val="1550"/>
              </a:lnSpc>
              <a:buSzPct val="100000"/>
              <a:buChar char="•"/>
            </a:pPr>
            <a:endParaRPr lang="en-US" sz="950" dirty="0"/>
          </a:p>
        </p:txBody>
      </p:sp>
      <p:sp>
        <p:nvSpPr>
          <p:cNvPr id="26" name="Text 24"/>
          <p:cNvSpPr/>
          <p:nvPr/>
        </p:nvSpPr>
        <p:spPr>
          <a:xfrm>
            <a:off x="572093" y="7812537"/>
            <a:ext cx="13486209" cy="197525"/>
          </a:xfrm>
          <a:prstGeom prst="rect">
            <a:avLst/>
          </a:prstGeom>
          <a:noFill/>
          <a:ln/>
        </p:spPr>
        <p:txBody>
          <a:bodyPr wrap="none" lIns="0" tIns="0" rIns="0" bIns="0" rtlCol="0" anchor="t"/>
          <a:lstStyle/>
          <a:p>
            <a:pPr marL="342900" indent="-342900" algn="l">
              <a:lnSpc>
                <a:spcPts val="1550"/>
              </a:lnSpc>
              <a:buSzPct val="100000"/>
              <a:buChar char="•"/>
            </a:pPr>
            <a:endParaRPr lang="en-US" sz="950" dirty="0"/>
          </a:p>
        </p:txBody>
      </p:sp>
      <p:sp>
        <p:nvSpPr>
          <p:cNvPr id="27" name="Text 25"/>
          <p:cNvSpPr/>
          <p:nvPr/>
        </p:nvSpPr>
        <p:spPr>
          <a:xfrm>
            <a:off x="572095" y="7586112"/>
            <a:ext cx="13486209" cy="197525"/>
          </a:xfrm>
          <a:prstGeom prst="rect">
            <a:avLst/>
          </a:prstGeom>
          <a:noFill/>
          <a:ln/>
        </p:spPr>
        <p:txBody>
          <a:bodyPr wrap="none" lIns="0" tIns="0" rIns="0" bIns="0" rtlCol="0" anchor="t"/>
          <a:lstStyle/>
          <a:p>
            <a:pPr marL="342900" indent="-342900" algn="l">
              <a:lnSpc>
                <a:spcPts val="1550"/>
              </a:lnSpc>
              <a:buSzPct val="100000"/>
              <a:buChar char="•"/>
            </a:pPr>
            <a:endParaRPr lang="en-US" sz="950" dirty="0"/>
          </a:p>
        </p:txBody>
      </p:sp>
      <p:sp>
        <p:nvSpPr>
          <p:cNvPr id="28" name="Text 26"/>
          <p:cNvSpPr/>
          <p:nvPr/>
        </p:nvSpPr>
        <p:spPr>
          <a:xfrm>
            <a:off x="572095" y="8623816"/>
            <a:ext cx="13486209" cy="197525"/>
          </a:xfrm>
          <a:prstGeom prst="rect">
            <a:avLst/>
          </a:prstGeom>
          <a:noFill/>
          <a:ln/>
        </p:spPr>
        <p:txBody>
          <a:bodyPr wrap="none" lIns="0" tIns="0" rIns="0" bIns="0" rtlCol="0" anchor="t"/>
          <a:lstStyle/>
          <a:p>
            <a:pPr marL="342900" indent="-342900" algn="l">
              <a:lnSpc>
                <a:spcPts val="1550"/>
              </a:lnSpc>
              <a:buSzPct val="100000"/>
              <a:buChar char="•"/>
            </a:pPr>
            <a:r>
              <a:rPr lang="en-US" sz="950" dirty="0">
                <a:solidFill>
                  <a:srgbClr val="443728"/>
                </a:solidFill>
                <a:latin typeface="Open Sans" pitchFamily="34" charset="0"/>
                <a:ea typeface="Open Sans" pitchFamily="34" charset="-122"/>
                <a:cs typeface="Open Sans" pitchFamily="34" charset="-120"/>
              </a:rPr>
              <a:t>Work collaboratively with the OLWCMAT central team</a:t>
            </a:r>
            <a:endParaRPr lang="en-US" sz="950" dirty="0"/>
          </a:p>
        </p:txBody>
      </p:sp>
      <p:sp>
        <p:nvSpPr>
          <p:cNvPr id="29" name="Text 27"/>
          <p:cNvSpPr/>
          <p:nvPr/>
        </p:nvSpPr>
        <p:spPr>
          <a:xfrm>
            <a:off x="572095" y="9006483"/>
            <a:ext cx="1720810" cy="192881"/>
          </a:xfrm>
          <a:prstGeom prst="rect">
            <a:avLst/>
          </a:prstGeom>
          <a:noFill/>
          <a:ln/>
        </p:spPr>
        <p:txBody>
          <a:bodyPr wrap="none" lIns="0" tIns="0" rIns="0" bIns="0" rtlCol="0" anchor="t"/>
          <a:lstStyle/>
          <a:p>
            <a:pPr marL="0" indent="0">
              <a:lnSpc>
                <a:spcPts val="1500"/>
              </a:lnSpc>
              <a:buNone/>
            </a:pPr>
            <a:r>
              <a:rPr lang="en-US" sz="1200" b="1" dirty="0">
                <a:solidFill>
                  <a:srgbClr val="443728"/>
                </a:solidFill>
                <a:latin typeface="Crimson Pro Bold" pitchFamily="34" charset="0"/>
                <a:ea typeface="Crimson Pro Bold" pitchFamily="34" charset="-122"/>
                <a:cs typeface="Crimson Pro Bold" pitchFamily="34" charset="-120"/>
              </a:rPr>
              <a:t>Curriculum and Teaching:</a:t>
            </a:r>
            <a:endParaRPr lang="en-US" sz="1200" dirty="0"/>
          </a:p>
        </p:txBody>
      </p:sp>
      <p:sp>
        <p:nvSpPr>
          <p:cNvPr id="30" name="Text 28"/>
          <p:cNvSpPr/>
          <p:nvPr/>
        </p:nvSpPr>
        <p:spPr>
          <a:xfrm>
            <a:off x="572095" y="9384506"/>
            <a:ext cx="13486209" cy="197525"/>
          </a:xfrm>
          <a:prstGeom prst="rect">
            <a:avLst/>
          </a:prstGeom>
          <a:noFill/>
          <a:ln/>
        </p:spPr>
        <p:txBody>
          <a:bodyPr wrap="none" lIns="0" tIns="0" rIns="0" bIns="0" rtlCol="0" anchor="t"/>
          <a:lstStyle/>
          <a:p>
            <a:pPr marL="342900" indent="-342900" algn="l">
              <a:lnSpc>
                <a:spcPts val="1550"/>
              </a:lnSpc>
              <a:buSzPct val="100000"/>
              <a:buChar char="•"/>
            </a:pPr>
            <a:r>
              <a:rPr lang="en-US" sz="950" dirty="0">
                <a:solidFill>
                  <a:srgbClr val="443728"/>
                </a:solidFill>
                <a:latin typeface="Open Sans" pitchFamily="34" charset="0"/>
                <a:ea typeface="Open Sans" pitchFamily="34" charset="-122"/>
                <a:cs typeface="Open Sans" pitchFamily="34" charset="-120"/>
              </a:rPr>
              <a:t>Ensure outstanding teaching is the primary objective for all teachers</a:t>
            </a:r>
            <a:endParaRPr lang="en-US" sz="950" dirty="0"/>
          </a:p>
        </p:txBody>
      </p:sp>
      <p:sp>
        <p:nvSpPr>
          <p:cNvPr id="31" name="Text 29"/>
          <p:cNvSpPr/>
          <p:nvPr/>
        </p:nvSpPr>
        <p:spPr>
          <a:xfrm>
            <a:off x="572095" y="9625132"/>
            <a:ext cx="13486209" cy="197525"/>
          </a:xfrm>
          <a:prstGeom prst="rect">
            <a:avLst/>
          </a:prstGeom>
          <a:noFill/>
          <a:ln/>
        </p:spPr>
        <p:txBody>
          <a:bodyPr wrap="none" lIns="0" tIns="0" rIns="0" bIns="0" rtlCol="0" anchor="t"/>
          <a:lstStyle/>
          <a:p>
            <a:pPr marL="342900" indent="-342900" algn="l">
              <a:lnSpc>
                <a:spcPts val="1550"/>
              </a:lnSpc>
              <a:buSzPct val="100000"/>
              <a:buChar char="•"/>
            </a:pPr>
            <a:r>
              <a:rPr lang="en-US" sz="950" dirty="0">
                <a:solidFill>
                  <a:srgbClr val="443728"/>
                </a:solidFill>
                <a:latin typeface="Open Sans" pitchFamily="34" charset="0"/>
                <a:ea typeface="Open Sans" pitchFamily="34" charset="-122"/>
                <a:cs typeface="Open Sans" pitchFamily="34" charset="-120"/>
              </a:rPr>
              <a:t>Implement a diverse, flexible curriculum for high-quality learning experiences</a:t>
            </a:r>
            <a:endParaRPr lang="en-US" sz="950" dirty="0"/>
          </a:p>
        </p:txBody>
      </p:sp>
      <p:sp>
        <p:nvSpPr>
          <p:cNvPr id="32" name="Text 30"/>
          <p:cNvSpPr/>
          <p:nvPr/>
        </p:nvSpPr>
        <p:spPr>
          <a:xfrm>
            <a:off x="572095" y="9865757"/>
            <a:ext cx="13486209" cy="197525"/>
          </a:xfrm>
          <a:prstGeom prst="rect">
            <a:avLst/>
          </a:prstGeom>
          <a:noFill/>
          <a:ln/>
        </p:spPr>
        <p:txBody>
          <a:bodyPr wrap="none" lIns="0" tIns="0" rIns="0" bIns="0" rtlCol="0" anchor="t"/>
          <a:lstStyle/>
          <a:p>
            <a:pPr marL="342900" indent="-342900" algn="l">
              <a:lnSpc>
                <a:spcPts val="1550"/>
              </a:lnSpc>
              <a:buSzPct val="100000"/>
              <a:buChar char="•"/>
            </a:pPr>
            <a:r>
              <a:rPr lang="en-US" sz="950" dirty="0">
                <a:solidFill>
                  <a:srgbClr val="443728"/>
                </a:solidFill>
                <a:latin typeface="Open Sans" pitchFamily="34" charset="0"/>
                <a:ea typeface="Open Sans" pitchFamily="34" charset="-122"/>
                <a:cs typeface="Open Sans" pitchFamily="34" charset="-120"/>
              </a:rPr>
              <a:t>Ensure the curriculum provides for students' holistic wellbeing</a:t>
            </a:r>
            <a:endParaRPr lang="en-US" sz="950" dirty="0"/>
          </a:p>
        </p:txBody>
      </p:sp>
      <p:sp>
        <p:nvSpPr>
          <p:cNvPr id="33" name="Text 31"/>
          <p:cNvSpPr/>
          <p:nvPr/>
        </p:nvSpPr>
        <p:spPr>
          <a:xfrm>
            <a:off x="572095" y="10106382"/>
            <a:ext cx="13486209" cy="197525"/>
          </a:xfrm>
          <a:prstGeom prst="rect">
            <a:avLst/>
          </a:prstGeom>
          <a:noFill/>
          <a:ln/>
        </p:spPr>
        <p:txBody>
          <a:bodyPr wrap="none" lIns="0" tIns="0" rIns="0" bIns="0" rtlCol="0" anchor="t"/>
          <a:lstStyle/>
          <a:p>
            <a:pPr marL="342900" indent="-342900" algn="l">
              <a:lnSpc>
                <a:spcPts val="1550"/>
              </a:lnSpc>
              <a:buSzPct val="100000"/>
              <a:buChar char="•"/>
            </a:pPr>
            <a:r>
              <a:rPr lang="en-US" sz="950" dirty="0">
                <a:solidFill>
                  <a:srgbClr val="443728"/>
                </a:solidFill>
                <a:latin typeface="Open Sans" pitchFamily="34" charset="0"/>
                <a:ea typeface="Open Sans" pitchFamily="34" charset="-122"/>
                <a:cs typeface="Open Sans" pitchFamily="34" charset="-120"/>
              </a:rPr>
              <a:t>Teach as necessary and appropriate relative to other duties</a:t>
            </a:r>
            <a:endParaRPr lang="en-US" sz="950" dirty="0"/>
          </a:p>
        </p:txBody>
      </p:sp>
      <p:sp>
        <p:nvSpPr>
          <p:cNvPr id="34" name="Text 32"/>
          <p:cNvSpPr/>
          <p:nvPr/>
        </p:nvSpPr>
        <p:spPr>
          <a:xfrm>
            <a:off x="572095" y="10489049"/>
            <a:ext cx="2781300" cy="192881"/>
          </a:xfrm>
          <a:prstGeom prst="rect">
            <a:avLst/>
          </a:prstGeom>
          <a:noFill/>
          <a:ln/>
        </p:spPr>
        <p:txBody>
          <a:bodyPr wrap="none" lIns="0" tIns="0" rIns="0" bIns="0" rtlCol="0" anchor="t"/>
          <a:lstStyle/>
          <a:p>
            <a:pPr marL="0" indent="0">
              <a:lnSpc>
                <a:spcPts val="1500"/>
              </a:lnSpc>
              <a:buNone/>
            </a:pPr>
            <a:r>
              <a:rPr lang="en-US" sz="1200" b="1" dirty="0">
                <a:solidFill>
                  <a:srgbClr val="443728"/>
                </a:solidFill>
                <a:latin typeface="Crimson Pro Bold" pitchFamily="34" charset="0"/>
                <a:ea typeface="Crimson Pro Bold" pitchFamily="34" charset="-122"/>
                <a:cs typeface="Crimson Pro Bold" pitchFamily="34" charset="-120"/>
              </a:rPr>
              <a:t>Community and Stakeholder Engagement:</a:t>
            </a:r>
            <a:endParaRPr lang="en-US" sz="1200" dirty="0"/>
          </a:p>
        </p:txBody>
      </p:sp>
      <p:sp>
        <p:nvSpPr>
          <p:cNvPr id="35" name="Text 33"/>
          <p:cNvSpPr/>
          <p:nvPr/>
        </p:nvSpPr>
        <p:spPr>
          <a:xfrm>
            <a:off x="572095" y="10867073"/>
            <a:ext cx="13486209" cy="197525"/>
          </a:xfrm>
          <a:prstGeom prst="rect">
            <a:avLst/>
          </a:prstGeom>
          <a:noFill/>
          <a:ln/>
        </p:spPr>
        <p:txBody>
          <a:bodyPr wrap="none" lIns="0" tIns="0" rIns="0" bIns="0" rtlCol="0" anchor="t"/>
          <a:lstStyle/>
          <a:p>
            <a:pPr marL="342900" indent="-342900" algn="l">
              <a:lnSpc>
                <a:spcPts val="1550"/>
              </a:lnSpc>
              <a:buSzPct val="100000"/>
              <a:buChar char="•"/>
            </a:pPr>
            <a:r>
              <a:rPr lang="en-US" sz="950" dirty="0">
                <a:solidFill>
                  <a:srgbClr val="443728"/>
                </a:solidFill>
                <a:latin typeface="Open Sans" pitchFamily="34" charset="0"/>
                <a:ea typeface="Open Sans" pitchFamily="34" charset="-122"/>
                <a:cs typeface="Open Sans" pitchFamily="34" charset="-120"/>
              </a:rPr>
              <a:t>Secure commitment from parents, carers, and the wider community</a:t>
            </a:r>
            <a:endParaRPr lang="en-US" sz="950" dirty="0"/>
          </a:p>
        </p:txBody>
      </p:sp>
      <p:sp>
        <p:nvSpPr>
          <p:cNvPr id="36" name="Text 34"/>
          <p:cNvSpPr/>
          <p:nvPr/>
        </p:nvSpPr>
        <p:spPr>
          <a:xfrm>
            <a:off x="572095" y="11107698"/>
            <a:ext cx="13486209" cy="197525"/>
          </a:xfrm>
          <a:prstGeom prst="rect">
            <a:avLst/>
          </a:prstGeom>
          <a:noFill/>
          <a:ln/>
        </p:spPr>
        <p:txBody>
          <a:bodyPr wrap="none" lIns="0" tIns="0" rIns="0" bIns="0" rtlCol="0" anchor="t"/>
          <a:lstStyle/>
          <a:p>
            <a:pPr marL="342900" indent="-342900" algn="l">
              <a:lnSpc>
                <a:spcPts val="1550"/>
              </a:lnSpc>
              <a:buSzPct val="100000"/>
              <a:buChar char="•"/>
            </a:pPr>
            <a:r>
              <a:rPr lang="en-US" sz="950" dirty="0">
                <a:solidFill>
                  <a:srgbClr val="443728"/>
                </a:solidFill>
                <a:latin typeface="Open Sans" pitchFamily="34" charset="0"/>
                <a:ea typeface="Open Sans" pitchFamily="34" charset="-122"/>
                <a:cs typeface="Open Sans" pitchFamily="34" charset="-120"/>
              </a:rPr>
              <a:t>Act as an ambassador for the school, upholding its Catholic values and ethos</a:t>
            </a:r>
            <a:endParaRPr lang="en-US" sz="950" dirty="0"/>
          </a:p>
        </p:txBody>
      </p:sp>
      <p:sp>
        <p:nvSpPr>
          <p:cNvPr id="37" name="Text 35"/>
          <p:cNvSpPr/>
          <p:nvPr/>
        </p:nvSpPr>
        <p:spPr>
          <a:xfrm>
            <a:off x="572095" y="11348323"/>
            <a:ext cx="13486209" cy="197525"/>
          </a:xfrm>
          <a:prstGeom prst="rect">
            <a:avLst/>
          </a:prstGeom>
          <a:noFill/>
          <a:ln/>
        </p:spPr>
        <p:txBody>
          <a:bodyPr wrap="none" lIns="0" tIns="0" rIns="0" bIns="0" rtlCol="0" anchor="t"/>
          <a:lstStyle/>
          <a:p>
            <a:pPr marL="342900" indent="-342900" algn="l">
              <a:lnSpc>
                <a:spcPts val="1550"/>
              </a:lnSpc>
              <a:buSzPct val="100000"/>
              <a:buChar char="•"/>
            </a:pPr>
            <a:r>
              <a:rPr lang="en-US" sz="950" dirty="0">
                <a:solidFill>
                  <a:srgbClr val="443728"/>
                </a:solidFill>
                <a:latin typeface="Open Sans" pitchFamily="34" charset="0"/>
                <a:ea typeface="Open Sans" pitchFamily="34" charset="-122"/>
                <a:cs typeface="Open Sans" pitchFamily="34" charset="-120"/>
              </a:rPr>
              <a:t>Seek opportunities to enhance the school's value in the local community</a:t>
            </a:r>
            <a:endParaRPr lang="en-US" sz="950" dirty="0"/>
          </a:p>
        </p:txBody>
      </p:sp>
      <p:sp>
        <p:nvSpPr>
          <p:cNvPr id="38" name="Text 36"/>
          <p:cNvSpPr/>
          <p:nvPr/>
        </p:nvSpPr>
        <p:spPr>
          <a:xfrm>
            <a:off x="572095" y="11588948"/>
            <a:ext cx="13486209" cy="197525"/>
          </a:xfrm>
          <a:prstGeom prst="rect">
            <a:avLst/>
          </a:prstGeom>
          <a:noFill/>
          <a:ln/>
        </p:spPr>
        <p:txBody>
          <a:bodyPr wrap="none" lIns="0" tIns="0" rIns="0" bIns="0" rtlCol="0" anchor="t"/>
          <a:lstStyle/>
          <a:p>
            <a:pPr marL="342900" indent="-342900" algn="l">
              <a:lnSpc>
                <a:spcPts val="1550"/>
              </a:lnSpc>
              <a:buSzPct val="100000"/>
              <a:buChar char="•"/>
            </a:pPr>
            <a:r>
              <a:rPr lang="en-US" sz="950" dirty="0">
                <a:solidFill>
                  <a:srgbClr val="443728"/>
                </a:solidFill>
                <a:latin typeface="Open Sans" pitchFamily="34" charset="0"/>
                <a:ea typeface="Open Sans" pitchFamily="34" charset="-122"/>
                <a:cs typeface="Open Sans" pitchFamily="34" charset="-120"/>
              </a:rPr>
              <a:t>Contribute to the wider education system through partnerships and initiatives</a:t>
            </a:r>
            <a:endParaRPr lang="en-US" sz="950" dirty="0"/>
          </a:p>
        </p:txBody>
      </p:sp>
      <p:sp>
        <p:nvSpPr>
          <p:cNvPr id="39" name="Text 37"/>
          <p:cNvSpPr/>
          <p:nvPr/>
        </p:nvSpPr>
        <p:spPr>
          <a:xfrm>
            <a:off x="572095" y="11971615"/>
            <a:ext cx="2090142" cy="192881"/>
          </a:xfrm>
          <a:prstGeom prst="rect">
            <a:avLst/>
          </a:prstGeom>
          <a:noFill/>
          <a:ln/>
        </p:spPr>
        <p:txBody>
          <a:bodyPr wrap="none" lIns="0" tIns="0" rIns="0" bIns="0" rtlCol="0" anchor="t"/>
          <a:lstStyle/>
          <a:p>
            <a:pPr marL="0" indent="0">
              <a:lnSpc>
                <a:spcPts val="1500"/>
              </a:lnSpc>
              <a:buNone/>
            </a:pPr>
            <a:r>
              <a:rPr lang="en-US" sz="1200" b="1" dirty="0">
                <a:solidFill>
                  <a:srgbClr val="443728"/>
                </a:solidFill>
                <a:latin typeface="Crimson Pro Bold" pitchFamily="34" charset="0"/>
                <a:ea typeface="Crimson Pro Bold" pitchFamily="34" charset="-122"/>
                <a:cs typeface="Crimson Pro Bold" pitchFamily="34" charset="-120"/>
              </a:rPr>
              <a:t>Accountability and Governance:</a:t>
            </a:r>
            <a:endParaRPr lang="en-US" sz="1200" dirty="0"/>
          </a:p>
        </p:txBody>
      </p:sp>
      <p:sp>
        <p:nvSpPr>
          <p:cNvPr id="40" name="Text 38"/>
          <p:cNvSpPr/>
          <p:nvPr/>
        </p:nvSpPr>
        <p:spPr>
          <a:xfrm>
            <a:off x="572095" y="12349639"/>
            <a:ext cx="13486209" cy="197525"/>
          </a:xfrm>
          <a:prstGeom prst="rect">
            <a:avLst/>
          </a:prstGeom>
          <a:noFill/>
          <a:ln/>
        </p:spPr>
        <p:txBody>
          <a:bodyPr wrap="none" lIns="0" tIns="0" rIns="0" bIns="0" rtlCol="0" anchor="t"/>
          <a:lstStyle/>
          <a:p>
            <a:pPr marL="342900" indent="-342900" algn="l">
              <a:lnSpc>
                <a:spcPts val="1550"/>
              </a:lnSpc>
              <a:buSzPct val="100000"/>
              <a:buChar char="•"/>
            </a:pPr>
            <a:r>
              <a:rPr lang="en-US" sz="950" dirty="0">
                <a:solidFill>
                  <a:srgbClr val="443728"/>
                </a:solidFill>
                <a:latin typeface="Open Sans" pitchFamily="34" charset="0"/>
                <a:ea typeface="Open Sans" pitchFamily="34" charset="-122"/>
                <a:cs typeface="Open Sans" pitchFamily="34" charset="-120"/>
              </a:rPr>
              <a:t>Work with Directors and Local Governing Body on school development</a:t>
            </a:r>
            <a:endParaRPr lang="en-US" sz="950" dirty="0"/>
          </a:p>
        </p:txBody>
      </p:sp>
      <p:sp>
        <p:nvSpPr>
          <p:cNvPr id="41" name="Text 39"/>
          <p:cNvSpPr/>
          <p:nvPr/>
        </p:nvSpPr>
        <p:spPr>
          <a:xfrm>
            <a:off x="572095" y="12590264"/>
            <a:ext cx="13486209" cy="197525"/>
          </a:xfrm>
          <a:prstGeom prst="rect">
            <a:avLst/>
          </a:prstGeom>
          <a:noFill/>
          <a:ln/>
        </p:spPr>
        <p:txBody>
          <a:bodyPr wrap="none" lIns="0" tIns="0" rIns="0" bIns="0" rtlCol="0" anchor="t"/>
          <a:lstStyle/>
          <a:p>
            <a:pPr marL="342900" indent="-342900" algn="l">
              <a:lnSpc>
                <a:spcPts val="1550"/>
              </a:lnSpc>
              <a:buSzPct val="100000"/>
              <a:buChar char="•"/>
            </a:pPr>
            <a:r>
              <a:rPr lang="en-US" sz="950" dirty="0">
                <a:solidFill>
                  <a:srgbClr val="443728"/>
                </a:solidFill>
                <a:latin typeface="Open Sans" pitchFamily="34" charset="0"/>
                <a:ea typeface="Open Sans" pitchFamily="34" charset="-122"/>
                <a:cs typeface="Open Sans" pitchFamily="34" charset="-120"/>
              </a:rPr>
              <a:t>Translate vision into a School Improvement Plan</a:t>
            </a:r>
            <a:endParaRPr lang="en-US" sz="950" dirty="0"/>
          </a:p>
        </p:txBody>
      </p:sp>
      <p:sp>
        <p:nvSpPr>
          <p:cNvPr id="42" name="Text 40"/>
          <p:cNvSpPr/>
          <p:nvPr/>
        </p:nvSpPr>
        <p:spPr>
          <a:xfrm>
            <a:off x="572095" y="12830889"/>
            <a:ext cx="13486209" cy="197525"/>
          </a:xfrm>
          <a:prstGeom prst="rect">
            <a:avLst/>
          </a:prstGeom>
          <a:noFill/>
          <a:ln/>
        </p:spPr>
        <p:txBody>
          <a:bodyPr wrap="none" lIns="0" tIns="0" rIns="0" bIns="0" rtlCol="0" anchor="t"/>
          <a:lstStyle/>
          <a:p>
            <a:pPr marL="342900" indent="-342900" algn="l">
              <a:lnSpc>
                <a:spcPts val="1550"/>
              </a:lnSpc>
              <a:buSzPct val="100000"/>
              <a:buChar char="•"/>
            </a:pPr>
            <a:r>
              <a:rPr lang="en-US" sz="950" dirty="0">
                <a:solidFill>
                  <a:srgbClr val="443728"/>
                </a:solidFill>
                <a:latin typeface="Open Sans" pitchFamily="34" charset="0"/>
                <a:ea typeface="Open Sans" pitchFamily="34" charset="-122"/>
                <a:cs typeface="Open Sans" pitchFamily="34" charset="-120"/>
              </a:rPr>
              <a:t>Present accurate accounts of school performance to various stakeholders</a:t>
            </a:r>
            <a:endParaRPr lang="en-US" sz="950" dirty="0"/>
          </a:p>
        </p:txBody>
      </p:sp>
      <p:sp>
        <p:nvSpPr>
          <p:cNvPr id="43" name="Text 41"/>
          <p:cNvSpPr/>
          <p:nvPr/>
        </p:nvSpPr>
        <p:spPr>
          <a:xfrm>
            <a:off x="572095" y="13071515"/>
            <a:ext cx="13486209" cy="197525"/>
          </a:xfrm>
          <a:prstGeom prst="rect">
            <a:avLst/>
          </a:prstGeom>
          <a:noFill/>
          <a:ln/>
        </p:spPr>
        <p:txBody>
          <a:bodyPr wrap="none" lIns="0" tIns="0" rIns="0" bIns="0" rtlCol="0" anchor="t"/>
          <a:lstStyle/>
          <a:p>
            <a:pPr marL="342900" indent="-342900" algn="l">
              <a:lnSpc>
                <a:spcPts val="1550"/>
              </a:lnSpc>
              <a:buSzPct val="100000"/>
              <a:buChar char="•"/>
            </a:pPr>
            <a:r>
              <a:rPr lang="en-US" sz="950" dirty="0">
                <a:solidFill>
                  <a:srgbClr val="443728"/>
                </a:solidFill>
                <a:latin typeface="Open Sans" pitchFamily="34" charset="0"/>
                <a:ea typeface="Open Sans" pitchFamily="34" charset="-122"/>
                <a:cs typeface="Open Sans" pitchFamily="34" charset="-120"/>
              </a:rPr>
              <a:t>Comply with school policies, including Health and Safety</a:t>
            </a:r>
            <a:endParaRPr lang="en-US" sz="950" dirty="0"/>
          </a:p>
        </p:txBody>
      </p:sp>
      <p:sp>
        <p:nvSpPr>
          <p:cNvPr id="44" name="Text 42"/>
          <p:cNvSpPr/>
          <p:nvPr/>
        </p:nvSpPr>
        <p:spPr>
          <a:xfrm>
            <a:off x="572095" y="13407866"/>
            <a:ext cx="13486209" cy="395049"/>
          </a:xfrm>
          <a:prstGeom prst="rect">
            <a:avLst/>
          </a:prstGeom>
          <a:noFill/>
          <a:ln/>
        </p:spPr>
        <p:txBody>
          <a:bodyPr wrap="square" lIns="0" tIns="0" rIns="0" bIns="0" rtlCol="0" anchor="t"/>
          <a:lstStyle/>
          <a:p>
            <a:pPr marL="0" indent="0">
              <a:lnSpc>
                <a:spcPts val="1550"/>
              </a:lnSpc>
              <a:buNone/>
            </a:pPr>
            <a:r>
              <a:rPr lang="en-US" sz="950" dirty="0">
                <a:solidFill>
                  <a:srgbClr val="443728"/>
                </a:solidFill>
                <a:latin typeface="Open Sans" pitchFamily="34" charset="0"/>
                <a:ea typeface="Open Sans" pitchFamily="34" charset="-122"/>
                <a:cs typeface="Open Sans" pitchFamily="34" charset="-120"/>
              </a:rPr>
              <a:t>This job description will be reviewed annually and may be amended after consultation with the postholder. The LGB will make reasonable adjustments to enable access to employment opportunities for disabled applicants or continued employment for any employee who develops a disabling condition.</a:t>
            </a:r>
            <a:endParaRPr lang="en-US" sz="950" dirty="0"/>
          </a:p>
        </p:txBody>
      </p:sp>
      <p:pic>
        <p:nvPicPr>
          <p:cNvPr id="46" name="Picture 45">
            <a:extLst>
              <a:ext uri="{FF2B5EF4-FFF2-40B4-BE49-F238E27FC236}">
                <a16:creationId xmlns:a16="http://schemas.microsoft.com/office/drawing/2014/main" id="{9AB8D8DB-C397-4FF4-9CCE-9E35206C4CC7}"/>
              </a:ext>
            </a:extLst>
          </p:cNvPr>
          <p:cNvPicPr>
            <a:picLocks noChangeAspect="1"/>
          </p:cNvPicPr>
          <p:nvPr/>
        </p:nvPicPr>
        <p:blipFill>
          <a:blip r:embed="rId3"/>
          <a:stretch>
            <a:fillRect/>
          </a:stretch>
        </p:blipFill>
        <p:spPr>
          <a:xfrm>
            <a:off x="13013478" y="144617"/>
            <a:ext cx="1213658" cy="120118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5A12D84-62C5-434D-BE82-508645684AF7}"/>
              </a:ext>
            </a:extLst>
          </p:cNvPr>
          <p:cNvSpPr txBox="1"/>
          <p:nvPr/>
        </p:nvSpPr>
        <p:spPr>
          <a:xfrm>
            <a:off x="574157" y="318505"/>
            <a:ext cx="13843591" cy="5614935"/>
          </a:xfrm>
          <a:prstGeom prst="rect">
            <a:avLst/>
          </a:prstGeom>
          <a:noFill/>
        </p:spPr>
        <p:txBody>
          <a:bodyPr wrap="square">
            <a:spAutoFit/>
          </a:bodyPr>
          <a:lstStyle/>
          <a:p>
            <a:pPr marL="457200" marR="0" indent="-228600"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To provide for liaison and cooperation with officers of the Diocesan Education Service, making such reports to the Diocesan Education Service and the Directors and Trustees in connection with the discharge of your functions as they may properly require, either on a regular basis or from time to time.</a:t>
            </a:r>
            <a:endParaRPr lang="en-GB" sz="1000" kern="1400" dirty="0">
              <a:ln>
                <a:noFill/>
              </a:ln>
              <a:solidFill>
                <a:srgbClr val="000000"/>
              </a:solidFill>
              <a:effectLst/>
              <a:latin typeface="Calibri" panose="020F0502020204030204" pitchFamily="34" charset="0"/>
            </a:endParaRPr>
          </a:p>
          <a:p>
            <a:pPr marL="0" marR="0" indent="0" algn="l">
              <a:lnSpc>
                <a:spcPct val="119000"/>
              </a:lnSpc>
              <a:spcBef>
                <a:spcPts val="1200"/>
              </a:spcBef>
              <a:spcAft>
                <a:spcPts val="1200"/>
              </a:spcAft>
            </a:pPr>
            <a:r>
              <a:rPr lang="en-GB" sz="1200" b="1" kern="1400" dirty="0">
                <a:ln>
                  <a:noFill/>
                </a:ln>
                <a:solidFill>
                  <a:srgbClr val="000000"/>
                </a:solidFill>
                <a:effectLst/>
                <a:latin typeface="Calibri" panose="020F0502020204030204" pitchFamily="34" charset="0"/>
              </a:rPr>
              <a:t>2 LEADERSHIP AND MANAGEMENT OF STUDENT/PUPIL ACHIEVEMENT, SPIRITUAL GROWTH, PROGRESS AND SAFETY</a:t>
            </a:r>
            <a:endParaRPr lang="en-GB" sz="1000" kern="1400" dirty="0">
              <a:ln>
                <a:noFill/>
              </a:ln>
              <a:solidFill>
                <a:srgbClr val="000000"/>
              </a:solidFill>
              <a:effectLst/>
              <a:latin typeface="Calibri" panose="020F0502020204030204" pitchFamily="34" charset="0"/>
            </a:endParaRPr>
          </a:p>
          <a:p>
            <a:pPr marL="457200" marR="0" indent="-228600"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Ensure that student safety is at the centre of all of the School’s functions, in particular strategic planning and resource management.</a:t>
            </a:r>
            <a:endParaRPr lang="en-GB" sz="1000" kern="1400" dirty="0">
              <a:ln>
                <a:noFill/>
              </a:ln>
              <a:solidFill>
                <a:srgbClr val="000000"/>
              </a:solidFill>
              <a:effectLst/>
              <a:latin typeface="Calibri" panose="020F0502020204030204" pitchFamily="34" charset="0"/>
            </a:endParaRPr>
          </a:p>
          <a:p>
            <a:pPr marL="457200" marR="0" indent="-228600"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Ensure an aspirational culture and ethos of challenge and support where all students/pupils can achieve success and become engaged in their own learning and the learning of others.</a:t>
            </a:r>
            <a:endParaRPr lang="en-GB" sz="1000" kern="1400" dirty="0">
              <a:ln>
                <a:noFill/>
              </a:ln>
              <a:solidFill>
                <a:srgbClr val="000000"/>
              </a:solidFill>
              <a:effectLst/>
              <a:latin typeface="Calibri" panose="020F0502020204030204" pitchFamily="34" charset="0"/>
            </a:endParaRPr>
          </a:p>
          <a:p>
            <a:pPr marL="457200" marR="0" indent="-228600"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Ensure a consistent and continuous school-wide focus on students/pupils’ achievement, using data and benchmarks to monitor progress in every pupil’s learning.</a:t>
            </a:r>
            <a:endParaRPr lang="en-GB" sz="1000" kern="1400" dirty="0">
              <a:ln>
                <a:noFill/>
              </a:ln>
              <a:solidFill>
                <a:srgbClr val="000000"/>
              </a:solidFill>
              <a:effectLst/>
              <a:latin typeface="Calibri" panose="020F0502020204030204" pitchFamily="34" charset="0"/>
            </a:endParaRPr>
          </a:p>
          <a:p>
            <a:pPr marL="457200" marR="0" indent="-228600"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Implement strategies which secure high standards of behaviour and attendance, student welfare, and citizenship.</a:t>
            </a:r>
            <a:endParaRPr lang="en-GB" sz="1000" kern="1400" dirty="0">
              <a:ln>
                <a:noFill/>
              </a:ln>
              <a:solidFill>
                <a:srgbClr val="000000"/>
              </a:solidFill>
              <a:effectLst/>
              <a:latin typeface="Calibri" panose="020F0502020204030204" pitchFamily="34" charset="0"/>
            </a:endParaRPr>
          </a:p>
          <a:p>
            <a:pPr marL="457200" marR="0" indent="-228600"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Ensure collaboration with other agencies in providing for the intellectual, spiritual, moral, cultural, physical, social and emotional wellbeing of students/pupils </a:t>
            </a:r>
            <a:endParaRPr lang="en-GB" sz="1000" kern="1400" dirty="0">
              <a:ln>
                <a:noFill/>
              </a:ln>
              <a:solidFill>
                <a:srgbClr val="000000"/>
              </a:solidFill>
              <a:effectLst/>
              <a:latin typeface="Calibri" panose="020F0502020204030204" pitchFamily="34" charset="0"/>
            </a:endParaRPr>
          </a:p>
          <a:p>
            <a:pPr marL="0" marR="0" indent="0" algn="l">
              <a:lnSpc>
                <a:spcPct val="119000"/>
              </a:lnSpc>
              <a:spcBef>
                <a:spcPts val="1200"/>
              </a:spcBef>
              <a:spcAft>
                <a:spcPts val="1200"/>
              </a:spcAft>
            </a:pPr>
            <a:r>
              <a:rPr lang="en-GB" sz="1200" b="1" kern="1400" dirty="0">
                <a:ln>
                  <a:noFill/>
                </a:ln>
                <a:solidFill>
                  <a:srgbClr val="000000"/>
                </a:solidFill>
                <a:effectLst/>
                <a:latin typeface="Calibri" panose="020F0502020204030204" pitchFamily="34" charset="0"/>
              </a:rPr>
              <a:t>3 LEADING AND MANAGING STAFF</a:t>
            </a:r>
            <a:endParaRPr lang="en-GB" sz="1000" kern="1400" dirty="0">
              <a:ln>
                <a:noFill/>
              </a:ln>
              <a:solidFill>
                <a:srgbClr val="000000"/>
              </a:solidFill>
              <a:effectLst/>
              <a:latin typeface="Calibri" panose="020F0502020204030204" pitchFamily="34" charset="0"/>
            </a:endParaRPr>
          </a:p>
          <a:p>
            <a:pPr marL="453390" marR="0" indent="-226695"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Ensure that outstanding teaching is the primary objective for all teachers.</a:t>
            </a:r>
            <a:endParaRPr lang="en-GB" sz="1000" kern="1400" dirty="0">
              <a:ln>
                <a:noFill/>
              </a:ln>
              <a:solidFill>
                <a:srgbClr val="000000"/>
              </a:solidFill>
              <a:effectLst/>
              <a:latin typeface="Calibri" panose="020F0502020204030204" pitchFamily="34" charset="0"/>
            </a:endParaRPr>
          </a:p>
          <a:p>
            <a:pPr marL="453390" marR="0" indent="-226695"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 Lead, motivate, support, challenge and develop staff to secure improvement. </a:t>
            </a:r>
            <a:endParaRPr lang="en-GB" sz="1000" kern="1400" dirty="0">
              <a:ln>
                <a:noFill/>
              </a:ln>
              <a:solidFill>
                <a:srgbClr val="000000"/>
              </a:solidFill>
              <a:effectLst/>
              <a:latin typeface="Calibri" panose="020F0502020204030204" pitchFamily="34" charset="0"/>
            </a:endParaRPr>
          </a:p>
          <a:p>
            <a:pPr marL="453390" marR="0" indent="-226695"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Ensure that all staff are engaged with the school’s key improvement priorities and the development of the school’s aims and objectives, through effective communication across the whole school community, whether they be teaching or support staff. </a:t>
            </a:r>
            <a:endParaRPr lang="en-GB" sz="1000" kern="1400" dirty="0">
              <a:ln>
                <a:noFill/>
              </a:ln>
              <a:solidFill>
                <a:srgbClr val="000000"/>
              </a:solidFill>
              <a:effectLst/>
              <a:latin typeface="Calibri" panose="020F0502020204030204" pitchFamily="34" charset="0"/>
            </a:endParaRPr>
          </a:p>
          <a:p>
            <a:pPr marL="453390" marR="0" indent="-226695"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Maximise the contribution of staff to improve the quality of education provided and standards achieved. </a:t>
            </a:r>
            <a:endParaRPr lang="en-GB" sz="1000" kern="1400" dirty="0">
              <a:ln>
                <a:noFill/>
              </a:ln>
              <a:solidFill>
                <a:srgbClr val="000000"/>
              </a:solidFill>
              <a:effectLst/>
              <a:latin typeface="Calibri" panose="020F0502020204030204" pitchFamily="34" charset="0"/>
            </a:endParaRPr>
          </a:p>
          <a:p>
            <a:pPr marL="453390" marR="0" indent="-226695"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Implement and sustain rigorous procedures for monitoring the performance of all staff including objective setting and personal development plans.</a:t>
            </a:r>
            <a:endParaRPr lang="en-GB" sz="1000" kern="1400" dirty="0">
              <a:ln>
                <a:noFill/>
              </a:ln>
              <a:solidFill>
                <a:srgbClr val="000000"/>
              </a:solidFill>
              <a:effectLst/>
              <a:latin typeface="Calibri" panose="020F0502020204030204" pitchFamily="34" charset="0"/>
            </a:endParaRPr>
          </a:p>
          <a:p>
            <a:pPr marL="453390" marR="0" indent="-226695"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Acknowledge the responsibilities and celebrate the achievement of individuals and teams. </a:t>
            </a:r>
            <a:endParaRPr lang="en-GB" sz="1000" kern="1400" dirty="0">
              <a:ln>
                <a:noFill/>
              </a:ln>
              <a:solidFill>
                <a:srgbClr val="000000"/>
              </a:solidFill>
              <a:effectLst/>
              <a:latin typeface="Calibri" panose="020F0502020204030204" pitchFamily="34" charset="0"/>
            </a:endParaRPr>
          </a:p>
          <a:p>
            <a:pPr marL="457200" marR="0" indent="-226695"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 </a:t>
            </a:r>
            <a:r>
              <a:rPr lang="en-GB" sz="800" kern="1400" dirty="0">
                <a:ln>
                  <a:noFill/>
                </a:ln>
                <a:solidFill>
                  <a:srgbClr val="000000"/>
                </a:solidFill>
                <a:effectLst/>
                <a:latin typeface="Calibri" panose="020F0502020204030204" pitchFamily="34" charset="0"/>
              </a:rPr>
              <a:t> </a:t>
            </a:r>
          </a:p>
          <a:p>
            <a:pPr marL="0" marR="0" indent="0" algn="l">
              <a:lnSpc>
                <a:spcPct val="119000"/>
              </a:lnSpc>
              <a:spcBef>
                <a:spcPts val="0"/>
              </a:spcBef>
              <a:spcAft>
                <a:spcPts val="600"/>
              </a:spcAft>
            </a:pPr>
            <a:endParaRPr lang="en-GB" sz="1000" kern="1400" dirty="0">
              <a:ln>
                <a:noFill/>
              </a:ln>
              <a:solidFill>
                <a:srgbClr val="000000"/>
              </a:solidFill>
              <a:effectLst/>
              <a:latin typeface="Calibri" panose="020F0502020204030204" pitchFamily="34" charset="0"/>
            </a:endParaRPr>
          </a:p>
        </p:txBody>
      </p:sp>
      <p:sp>
        <p:nvSpPr>
          <p:cNvPr id="18" name="TextBox 17">
            <a:extLst>
              <a:ext uri="{FF2B5EF4-FFF2-40B4-BE49-F238E27FC236}">
                <a16:creationId xmlns:a16="http://schemas.microsoft.com/office/drawing/2014/main" id="{ECEA5FF4-8ED9-42DF-83DB-DB23E07323B8}"/>
              </a:ext>
            </a:extLst>
          </p:cNvPr>
          <p:cNvSpPr txBox="1"/>
          <p:nvPr/>
        </p:nvSpPr>
        <p:spPr>
          <a:xfrm>
            <a:off x="744278" y="5552646"/>
            <a:ext cx="13673469" cy="1823897"/>
          </a:xfrm>
          <a:prstGeom prst="rect">
            <a:avLst/>
          </a:prstGeom>
          <a:noFill/>
        </p:spPr>
        <p:txBody>
          <a:bodyPr wrap="square">
            <a:spAutoFit/>
          </a:bodyPr>
          <a:lstStyle/>
          <a:p>
            <a:pPr marL="0" marR="0" indent="0" algn="l">
              <a:lnSpc>
                <a:spcPct val="119000"/>
              </a:lnSpc>
              <a:spcBef>
                <a:spcPts val="1200"/>
              </a:spcBef>
              <a:spcAft>
                <a:spcPts val="1200"/>
              </a:spcAft>
            </a:pPr>
            <a:r>
              <a:rPr lang="en-GB" sz="1200" b="1" kern="1400" dirty="0">
                <a:ln>
                  <a:noFill/>
                </a:ln>
                <a:solidFill>
                  <a:srgbClr val="000000"/>
                </a:solidFill>
                <a:effectLst/>
                <a:latin typeface="Calibri" panose="020F0502020204030204" pitchFamily="34" charset="0"/>
              </a:rPr>
              <a:t>4 LEADERSHIP AND MANAGEMENT OF CURRICULUM </a:t>
            </a:r>
            <a:endParaRPr lang="en-GB" sz="1000" kern="1400" dirty="0">
              <a:ln>
                <a:noFill/>
              </a:ln>
              <a:solidFill>
                <a:srgbClr val="000000"/>
              </a:solidFill>
              <a:effectLst/>
              <a:latin typeface="Calibri" panose="020F0502020204030204" pitchFamily="34" charset="0"/>
            </a:endParaRPr>
          </a:p>
          <a:p>
            <a:pPr marL="407035" marR="0" indent="-226695"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Determine and ensure implementation of a diverse, flexible curriculum to ensure high quality and personalised learning experiences for students/pupils of all backgrounds and abilities.</a:t>
            </a:r>
            <a:endParaRPr lang="en-GB" sz="1000" kern="1400" dirty="0">
              <a:ln>
                <a:noFill/>
              </a:ln>
              <a:solidFill>
                <a:srgbClr val="000000"/>
              </a:solidFill>
              <a:effectLst/>
              <a:latin typeface="Calibri" panose="020F0502020204030204" pitchFamily="34" charset="0"/>
            </a:endParaRPr>
          </a:p>
          <a:p>
            <a:pPr marL="407035" marR="0" indent="-226695"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Develop and champion the impact of the school’s curriculum on student opportunity and outcomes.</a:t>
            </a:r>
            <a:endParaRPr lang="en-GB" sz="1000" kern="1400" dirty="0">
              <a:ln>
                <a:noFill/>
              </a:ln>
              <a:solidFill>
                <a:srgbClr val="000000"/>
              </a:solidFill>
              <a:effectLst/>
              <a:latin typeface="Calibri" panose="020F0502020204030204" pitchFamily="34" charset="0"/>
            </a:endParaRPr>
          </a:p>
          <a:p>
            <a:pPr marL="407035" marR="0" indent="-226695"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Ensure that the curriculum is providing for the intellectual, spiritual, moral, cultural, physical, social and emotional wellbeing of all students/pupils </a:t>
            </a:r>
            <a:endParaRPr lang="en-GB" sz="1000" kern="1400" dirty="0">
              <a:ln>
                <a:noFill/>
              </a:ln>
              <a:solidFill>
                <a:srgbClr val="000000"/>
              </a:solidFill>
              <a:effectLst/>
              <a:latin typeface="Calibri" panose="020F0502020204030204" pitchFamily="34" charset="0"/>
            </a:endParaRPr>
          </a:p>
          <a:p>
            <a:pPr marL="407035" marR="0" indent="-226695"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Ensure that the curriculum enables students/pupils to progress successfully to the next stage of education on exit from the school.</a:t>
            </a:r>
            <a:endParaRPr lang="en-GB" sz="10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GB" sz="1000" kern="1400" dirty="0">
                <a:ln>
                  <a:noFill/>
                </a:ln>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859062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31D24-EEF5-4118-A7A8-FE9D990DD27B}"/>
              </a:ext>
            </a:extLst>
          </p:cNvPr>
          <p:cNvSpPr txBox="1"/>
          <p:nvPr/>
        </p:nvSpPr>
        <p:spPr>
          <a:xfrm>
            <a:off x="3657600" y="-648491"/>
            <a:ext cx="7315200" cy="263534"/>
          </a:xfrm>
          <a:prstGeom prst="rect">
            <a:avLst/>
          </a:prstGeom>
          <a:noFill/>
        </p:spPr>
        <p:txBody>
          <a:bodyPr wrap="square">
            <a:spAutoFit/>
          </a:bodyPr>
          <a:lstStyle/>
          <a:p>
            <a:pPr marL="0" marR="0" indent="0" algn="l">
              <a:lnSpc>
                <a:spcPct val="119000"/>
              </a:lnSpc>
              <a:spcBef>
                <a:spcPts val="0"/>
              </a:spcBef>
              <a:spcAft>
                <a:spcPts val="600"/>
              </a:spcAft>
            </a:pPr>
            <a:r>
              <a:rPr lang="en-GB" sz="1000" kern="1400" dirty="0">
                <a:ln>
                  <a:noFill/>
                </a:ln>
                <a:solidFill>
                  <a:srgbClr val="000000"/>
                </a:solidFill>
                <a:effectLst/>
                <a:latin typeface="Calibri" panose="020F0502020204030204" pitchFamily="34" charset="0"/>
              </a:rPr>
              <a:t> </a:t>
            </a:r>
          </a:p>
        </p:txBody>
      </p:sp>
      <p:sp>
        <p:nvSpPr>
          <p:cNvPr id="5" name="TextBox 4">
            <a:extLst>
              <a:ext uri="{FF2B5EF4-FFF2-40B4-BE49-F238E27FC236}">
                <a16:creationId xmlns:a16="http://schemas.microsoft.com/office/drawing/2014/main" id="{E378A4D9-5863-4D4D-82B5-1F55DDD2E4F9}"/>
              </a:ext>
            </a:extLst>
          </p:cNvPr>
          <p:cNvSpPr txBox="1"/>
          <p:nvPr/>
        </p:nvSpPr>
        <p:spPr>
          <a:xfrm>
            <a:off x="340242" y="566368"/>
            <a:ext cx="13949916" cy="6504986"/>
          </a:xfrm>
          <a:prstGeom prst="rect">
            <a:avLst/>
          </a:prstGeom>
          <a:noFill/>
        </p:spPr>
        <p:txBody>
          <a:bodyPr wrap="square">
            <a:spAutoFit/>
          </a:bodyPr>
          <a:lstStyle/>
          <a:p>
            <a:pPr marL="0" marR="0" indent="0" algn="l">
              <a:lnSpc>
                <a:spcPct val="119000"/>
              </a:lnSpc>
              <a:spcBef>
                <a:spcPts val="1200"/>
              </a:spcBef>
              <a:spcAft>
                <a:spcPts val="1200"/>
              </a:spcAft>
            </a:pPr>
            <a:r>
              <a:rPr lang="en-GB" sz="1200" b="1" kern="1400" dirty="0">
                <a:ln>
                  <a:noFill/>
                </a:ln>
                <a:solidFill>
                  <a:srgbClr val="000000"/>
                </a:solidFill>
                <a:effectLst/>
                <a:latin typeface="Calibri" panose="020F0502020204030204" pitchFamily="34" charset="0"/>
              </a:rPr>
              <a:t>5 MANAGING RESOURCES</a:t>
            </a:r>
            <a:endParaRPr lang="en-GB" sz="1000" kern="1400" dirty="0">
              <a:ln>
                <a:noFill/>
              </a:ln>
              <a:solidFill>
                <a:srgbClr val="000000"/>
              </a:solidFill>
              <a:effectLst/>
              <a:latin typeface="Calibri" panose="020F0502020204030204" pitchFamily="34" charset="0"/>
            </a:endParaRPr>
          </a:p>
          <a:p>
            <a:pPr marL="453390" marR="0" indent="-226695"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Promote creativity, innovation and the use of appropriate existing and new technologies to achieve excellence. </a:t>
            </a:r>
            <a:endParaRPr lang="en-GB" sz="1000" kern="1400" dirty="0">
              <a:ln>
                <a:noFill/>
              </a:ln>
              <a:solidFill>
                <a:srgbClr val="000000"/>
              </a:solidFill>
              <a:effectLst/>
              <a:latin typeface="Calibri" panose="020F0502020204030204" pitchFamily="34" charset="0"/>
            </a:endParaRPr>
          </a:p>
          <a:p>
            <a:pPr marL="453390" marR="0" indent="-226695"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Work in collaboration with the central team of OLWCMAT.</a:t>
            </a:r>
            <a:endParaRPr lang="en-GB" sz="1000" kern="1400" dirty="0">
              <a:ln>
                <a:noFill/>
              </a:ln>
              <a:solidFill>
                <a:srgbClr val="000000"/>
              </a:solidFill>
              <a:effectLst/>
              <a:latin typeface="Calibri" panose="020F0502020204030204" pitchFamily="34" charset="0"/>
            </a:endParaRPr>
          </a:p>
          <a:p>
            <a:pPr marL="453390" marR="0" indent="-226695"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Agree and set appropriate priorities for expenditure with the Directors and Local Governing Body; allocate funds and monitor the effective administration and control of school budgets so that the School secures its objectives. </a:t>
            </a:r>
            <a:endParaRPr lang="en-GB" sz="1000" kern="1400" dirty="0">
              <a:ln>
                <a:noFill/>
              </a:ln>
              <a:solidFill>
                <a:srgbClr val="000000"/>
              </a:solidFill>
              <a:effectLst/>
              <a:latin typeface="Calibri" panose="020F0502020204030204" pitchFamily="34" charset="0"/>
            </a:endParaRPr>
          </a:p>
          <a:p>
            <a:pPr marL="453390" marR="0" indent="-226695"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Deploy and manage the school’s financial and human resources efficiently and effectively to achieve the school’s educational goals and priorities in line with the school’s strategic plan and financial context. </a:t>
            </a:r>
            <a:endParaRPr lang="en-GB" sz="1000" kern="1400" dirty="0">
              <a:ln>
                <a:noFill/>
              </a:ln>
              <a:solidFill>
                <a:srgbClr val="000000"/>
              </a:solidFill>
              <a:effectLst/>
              <a:latin typeface="Calibri" panose="020F0502020204030204" pitchFamily="34" charset="0"/>
            </a:endParaRPr>
          </a:p>
          <a:p>
            <a:pPr marL="453390" marR="0" indent="-226695"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Ensure school buildings and facilities meet the needs of the students/pupils and staff and are of the highest standard of cleanliness and repair and compliant with health and safety regulations. </a:t>
            </a:r>
            <a:endParaRPr lang="en-GB" sz="1000" kern="1400" dirty="0">
              <a:ln>
                <a:noFill/>
              </a:ln>
              <a:solidFill>
                <a:srgbClr val="000000"/>
              </a:solidFill>
              <a:effectLst/>
              <a:latin typeface="Calibri" panose="020F0502020204030204" pitchFamily="34" charset="0"/>
            </a:endParaRPr>
          </a:p>
          <a:p>
            <a:pPr marL="453390" marR="0" indent="-226695"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Explore and develop additional sources of funding.</a:t>
            </a:r>
            <a:endParaRPr lang="en-GB" sz="1000" kern="1400" dirty="0">
              <a:ln>
                <a:noFill/>
              </a:ln>
              <a:solidFill>
                <a:srgbClr val="000000"/>
              </a:solidFill>
              <a:effectLst/>
              <a:latin typeface="Calibri" panose="020F0502020204030204" pitchFamily="34" charset="0"/>
            </a:endParaRPr>
          </a:p>
          <a:p>
            <a:pPr marL="0" marR="0" indent="0" algn="l">
              <a:lnSpc>
                <a:spcPct val="119000"/>
              </a:lnSpc>
              <a:spcBef>
                <a:spcPts val="1200"/>
              </a:spcBef>
              <a:spcAft>
                <a:spcPts val="1200"/>
              </a:spcAft>
            </a:pPr>
            <a:r>
              <a:rPr lang="en-GB" sz="1200" b="1" kern="1400" dirty="0">
                <a:ln>
                  <a:noFill/>
                </a:ln>
                <a:solidFill>
                  <a:srgbClr val="000000"/>
                </a:solidFill>
                <a:effectLst/>
                <a:latin typeface="Calibri" panose="020F0502020204030204" pitchFamily="34" charset="0"/>
              </a:rPr>
              <a:t>6 STAKEHOLDERS AND THE LOCAL COMMUNITY </a:t>
            </a:r>
            <a:endParaRPr lang="en-GB" sz="1000" kern="1400" dirty="0">
              <a:ln>
                <a:noFill/>
              </a:ln>
              <a:solidFill>
                <a:srgbClr val="000000"/>
              </a:solidFill>
              <a:effectLst/>
              <a:latin typeface="Calibri" panose="020F0502020204030204" pitchFamily="34" charset="0"/>
            </a:endParaRPr>
          </a:p>
          <a:p>
            <a:pPr marL="453390" marR="0" indent="-226695"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Secure the commitment of all parents and carers, especially hard-to-reach parents, and the wider community, particularly the Parish and clergy to the vision and direction of the school.</a:t>
            </a:r>
            <a:endParaRPr lang="en-GB" sz="1000" kern="1400" dirty="0">
              <a:ln>
                <a:noFill/>
              </a:ln>
              <a:solidFill>
                <a:srgbClr val="000000"/>
              </a:solidFill>
              <a:effectLst/>
              <a:latin typeface="Calibri" panose="020F0502020204030204" pitchFamily="34" charset="0"/>
            </a:endParaRPr>
          </a:p>
          <a:p>
            <a:pPr marL="453390" marR="0" indent="-226695"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Act at all times as an ambassador for the school in a manner which upholds its Catholic values and ethos. </a:t>
            </a:r>
            <a:endParaRPr lang="en-GB" sz="1200" kern="1400" dirty="0">
              <a:ln>
                <a:noFill/>
              </a:ln>
              <a:solidFill>
                <a:srgbClr val="000000"/>
              </a:solidFill>
              <a:effectLst/>
              <a:latin typeface="Arial" panose="020B0604020202020204" pitchFamily="34" charset="0"/>
            </a:endParaRPr>
          </a:p>
          <a:p>
            <a:pPr marL="453390" marR="0" indent="-226695"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Seek opportunities to communicate and enhance the value of the school to other sectors of the local community.</a:t>
            </a:r>
            <a:endParaRPr lang="en-GB" sz="1000" kern="1400" dirty="0">
              <a:ln>
                <a:noFill/>
              </a:ln>
              <a:solidFill>
                <a:srgbClr val="000000"/>
              </a:solidFill>
              <a:effectLst/>
              <a:latin typeface="Calibri" panose="020F0502020204030204" pitchFamily="34" charset="0"/>
            </a:endParaRPr>
          </a:p>
          <a:p>
            <a:pPr marL="453390" marR="0" indent="-226695"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Contribute to the development of the education system by sharing effective practice, working in partnership with other schools, especially other primary schools and secondary schools which the school feeds, and promoting innovative initiatives.</a:t>
            </a:r>
            <a:endParaRPr lang="en-GB" sz="1000" kern="1400" dirty="0">
              <a:ln>
                <a:noFill/>
              </a:ln>
              <a:solidFill>
                <a:srgbClr val="000000"/>
              </a:solidFill>
              <a:effectLst/>
              <a:latin typeface="Calibri" panose="020F0502020204030204" pitchFamily="34" charset="0"/>
            </a:endParaRPr>
          </a:p>
          <a:p>
            <a:pPr marL="0" marR="0" indent="0" algn="l">
              <a:lnSpc>
                <a:spcPct val="119000"/>
              </a:lnSpc>
              <a:spcBef>
                <a:spcPts val="1200"/>
              </a:spcBef>
              <a:spcAft>
                <a:spcPts val="1200"/>
              </a:spcAft>
            </a:pPr>
            <a:r>
              <a:rPr lang="en-GB" sz="1200" b="1" kern="1400" dirty="0">
                <a:ln>
                  <a:noFill/>
                </a:ln>
                <a:solidFill>
                  <a:srgbClr val="000000"/>
                </a:solidFill>
                <a:effectLst/>
                <a:latin typeface="Calibri" panose="020F0502020204030204" pitchFamily="34" charset="0"/>
              </a:rPr>
              <a:t>7 ACCOUNTABILITY AND GOVERNANCE</a:t>
            </a:r>
            <a:endParaRPr lang="en-GB" sz="1000" kern="1400" dirty="0">
              <a:ln>
                <a:noFill/>
              </a:ln>
              <a:solidFill>
                <a:srgbClr val="000000"/>
              </a:solidFill>
              <a:effectLst/>
              <a:latin typeface="Calibri" panose="020F0502020204030204" pitchFamily="34" charset="0"/>
            </a:endParaRPr>
          </a:p>
          <a:p>
            <a:pPr marL="453390" marR="0" indent="-226695"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Work with the Directors and Local Governing Body to analyse and plan for the future needs and further development of the school within the local, national and international context.</a:t>
            </a:r>
            <a:endParaRPr lang="en-GB" sz="1000" kern="1400" dirty="0">
              <a:ln>
                <a:noFill/>
              </a:ln>
              <a:solidFill>
                <a:srgbClr val="000000"/>
              </a:solidFill>
              <a:effectLst/>
              <a:latin typeface="Calibri" panose="020F0502020204030204" pitchFamily="34" charset="0"/>
            </a:endParaRPr>
          </a:p>
          <a:p>
            <a:pPr marL="453390" marR="0" indent="-226695"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Translate the vision into a School Improvement Plan with agreed, prioritised, objectives and operational plans which will promote and sustain school improvement within an agreed timeframe. </a:t>
            </a:r>
            <a:endParaRPr lang="en-GB" sz="1000" kern="1400" dirty="0">
              <a:ln>
                <a:noFill/>
              </a:ln>
              <a:solidFill>
                <a:srgbClr val="000000"/>
              </a:solidFill>
              <a:effectLst/>
              <a:latin typeface="Calibri" panose="020F0502020204030204" pitchFamily="34" charset="0"/>
            </a:endParaRPr>
          </a:p>
          <a:p>
            <a:pPr marL="457200" marR="0" indent="-228600"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Encourage a school ethos which enables everyone to work together, share knowledge and understanding, celebrate success and accept responsibility for outcomes. </a:t>
            </a:r>
            <a:endParaRPr lang="en-GB" sz="1000" kern="1400" dirty="0">
              <a:ln>
                <a:noFill/>
              </a:ln>
              <a:solidFill>
                <a:srgbClr val="000000"/>
              </a:solidFill>
              <a:effectLst/>
              <a:latin typeface="Calibri" panose="020F0502020204030204" pitchFamily="34" charset="0"/>
            </a:endParaRPr>
          </a:p>
          <a:p>
            <a:pPr marL="457200" marR="0" indent="-228600"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Present a coherent and accurate account of the school’s performance in a form appropriate to a range of audiences, including parents, the local authority, the local community, Ofsted, the Trust and others, to enable them to contribute effectively. </a:t>
            </a:r>
            <a:endParaRPr lang="en-GB" sz="10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GB" sz="1000" kern="1400" dirty="0">
                <a:ln>
                  <a:noFill/>
                </a:ln>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2925712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026243-BA82-49A9-84E3-0A6B19066374}"/>
              </a:ext>
            </a:extLst>
          </p:cNvPr>
          <p:cNvSpPr txBox="1"/>
          <p:nvPr/>
        </p:nvSpPr>
        <p:spPr>
          <a:xfrm>
            <a:off x="877186" y="607877"/>
            <a:ext cx="12876028" cy="933845"/>
          </a:xfrm>
          <a:prstGeom prst="rect">
            <a:avLst/>
          </a:prstGeom>
          <a:noFill/>
        </p:spPr>
        <p:txBody>
          <a:bodyPr wrap="square">
            <a:spAutoFit/>
          </a:bodyPr>
          <a:lstStyle/>
          <a:p>
            <a:pPr marL="0" marR="0" indent="0" algn="l">
              <a:lnSpc>
                <a:spcPct val="119000"/>
              </a:lnSpc>
              <a:spcBef>
                <a:spcPts val="1200"/>
              </a:spcBef>
              <a:spcAft>
                <a:spcPts val="1200"/>
              </a:spcAft>
            </a:pPr>
            <a:r>
              <a:rPr lang="en-GB" sz="1200" b="1" kern="1400" dirty="0">
                <a:ln>
                  <a:noFill/>
                </a:ln>
                <a:solidFill>
                  <a:srgbClr val="000000"/>
                </a:solidFill>
                <a:effectLst/>
                <a:latin typeface="Calibri" panose="020F0502020204030204" pitchFamily="34" charset="0"/>
              </a:rPr>
              <a:t>8 TEACHING</a:t>
            </a:r>
            <a:endParaRPr lang="en-GB" sz="10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GB" sz="1200" kern="1400" dirty="0">
                <a:ln>
                  <a:noFill/>
                </a:ln>
                <a:solidFill>
                  <a:srgbClr val="000000"/>
                </a:solidFill>
                <a:effectLst/>
                <a:latin typeface="Symbol" panose="05050102010706020507" pitchFamily="18" charset="2"/>
              </a:rPr>
              <a:t>·</a:t>
            </a:r>
            <a:r>
              <a:rPr lang="en-GB" sz="1000" kern="1400" dirty="0">
                <a:ln>
                  <a:noFill/>
                </a:ln>
                <a:solidFill>
                  <a:srgbClr val="000000"/>
                </a:solidFill>
                <a:effectLst/>
                <a:latin typeface="Calibri" panose="020F0502020204030204" pitchFamily="34" charset="0"/>
              </a:rPr>
              <a:t> </a:t>
            </a:r>
            <a:r>
              <a:rPr lang="en-GB" sz="1200" kern="1400" dirty="0">
                <a:ln>
                  <a:noFill/>
                </a:ln>
                <a:solidFill>
                  <a:srgbClr val="000000"/>
                </a:solidFill>
                <a:effectLst/>
                <a:latin typeface="Calibri" panose="020F0502020204030204" pitchFamily="34" charset="0"/>
              </a:rPr>
              <a:t>Teach as necessary and appropriate relative to the other duties of the post.</a:t>
            </a:r>
            <a:endParaRPr lang="en-GB" sz="10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GB" sz="1000" kern="1400" dirty="0">
                <a:ln>
                  <a:noFill/>
                </a:ln>
                <a:solidFill>
                  <a:srgbClr val="000000"/>
                </a:solidFill>
                <a:effectLst/>
                <a:latin typeface="Calibri" panose="020F0502020204030204" pitchFamily="34" charset="0"/>
              </a:rPr>
              <a:t> </a:t>
            </a:r>
          </a:p>
        </p:txBody>
      </p:sp>
      <p:sp>
        <p:nvSpPr>
          <p:cNvPr id="5" name="TextBox 4">
            <a:extLst>
              <a:ext uri="{FF2B5EF4-FFF2-40B4-BE49-F238E27FC236}">
                <a16:creationId xmlns:a16="http://schemas.microsoft.com/office/drawing/2014/main" id="{6137E463-0BBF-47DF-9096-4D05D7AE3E2F}"/>
              </a:ext>
            </a:extLst>
          </p:cNvPr>
          <p:cNvSpPr txBox="1"/>
          <p:nvPr/>
        </p:nvSpPr>
        <p:spPr>
          <a:xfrm>
            <a:off x="797442" y="1535136"/>
            <a:ext cx="13747898" cy="4790735"/>
          </a:xfrm>
          <a:prstGeom prst="rect">
            <a:avLst/>
          </a:prstGeom>
          <a:noFill/>
        </p:spPr>
        <p:txBody>
          <a:bodyPr wrap="square">
            <a:spAutoFit/>
          </a:bodyPr>
          <a:lstStyle/>
          <a:p>
            <a:pPr marL="0" marR="0" indent="0" algn="l">
              <a:lnSpc>
                <a:spcPct val="119000"/>
              </a:lnSpc>
              <a:spcBef>
                <a:spcPts val="1200"/>
              </a:spcBef>
              <a:spcAft>
                <a:spcPts val="1200"/>
              </a:spcAft>
            </a:pPr>
            <a:r>
              <a:rPr lang="en-GB" sz="1200" b="1" kern="1400" dirty="0">
                <a:ln>
                  <a:noFill/>
                </a:ln>
                <a:solidFill>
                  <a:srgbClr val="000000"/>
                </a:solidFill>
                <a:effectLst/>
                <a:latin typeface="Calibri" panose="020F0502020204030204" pitchFamily="34" charset="0"/>
              </a:rPr>
              <a:t>9 OTHER SPECIFIC DUTIES</a:t>
            </a:r>
            <a:endParaRPr lang="en-GB" sz="1000" kern="1400" dirty="0">
              <a:ln>
                <a:noFill/>
              </a:ln>
              <a:solidFill>
                <a:srgbClr val="000000"/>
              </a:solidFill>
              <a:effectLst/>
              <a:latin typeface="Calibri" panose="020F0502020204030204" pitchFamily="34" charset="0"/>
            </a:endParaRPr>
          </a:p>
          <a:p>
            <a:pPr marL="457200" marR="0" indent="-228600"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To play a full part in the life of the school community to lead its distinctive mission and ethos and to encourage staff and students to follow this example.</a:t>
            </a:r>
            <a:endParaRPr lang="en-GB" sz="1000" kern="1400" dirty="0">
              <a:ln>
                <a:noFill/>
              </a:ln>
              <a:solidFill>
                <a:srgbClr val="000000"/>
              </a:solidFill>
              <a:effectLst/>
              <a:latin typeface="Calibri" panose="020F0502020204030204" pitchFamily="34" charset="0"/>
            </a:endParaRPr>
          </a:p>
          <a:p>
            <a:pPr marL="457200" marR="0" indent="-228600"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To lead the school in meeting its legal requirements for worship.</a:t>
            </a:r>
            <a:endParaRPr lang="en-GB" sz="1000" kern="1400" dirty="0">
              <a:ln>
                <a:noFill/>
              </a:ln>
              <a:solidFill>
                <a:srgbClr val="000000"/>
              </a:solidFill>
              <a:effectLst/>
              <a:latin typeface="Calibri" panose="020F0502020204030204" pitchFamily="34" charset="0"/>
            </a:endParaRPr>
          </a:p>
          <a:p>
            <a:pPr marL="0" marR="0" indent="0" algn="l">
              <a:lnSpc>
                <a:spcPct val="119000"/>
              </a:lnSpc>
              <a:spcBef>
                <a:spcPts val="1200"/>
              </a:spcBef>
              <a:spcAft>
                <a:spcPts val="1200"/>
              </a:spcAft>
            </a:pPr>
            <a:r>
              <a:rPr lang="en-GB" sz="1200" kern="1400" dirty="0">
                <a:ln>
                  <a:noFill/>
                </a:ln>
                <a:solidFill>
                  <a:srgbClr val="000000"/>
                </a:solidFill>
                <a:effectLst/>
                <a:latin typeface="Calibri" panose="020F0502020204030204" pitchFamily="34" charset="0"/>
              </a:rPr>
              <a:t>To promote actively the school and Trust’s corporate policies.</a:t>
            </a:r>
            <a:endParaRPr lang="en-GB" sz="1000" kern="1400" dirty="0">
              <a:ln>
                <a:noFill/>
              </a:ln>
              <a:solidFill>
                <a:srgbClr val="000000"/>
              </a:solidFill>
              <a:effectLst/>
              <a:latin typeface="Calibri" panose="020F0502020204030204" pitchFamily="34" charset="0"/>
            </a:endParaRPr>
          </a:p>
          <a:p>
            <a:pPr marL="457200" marR="0" indent="-228600"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To continue personal development as agreed.</a:t>
            </a:r>
            <a:endParaRPr lang="en-GB" sz="1000" kern="1400" dirty="0">
              <a:ln>
                <a:noFill/>
              </a:ln>
              <a:solidFill>
                <a:srgbClr val="000000"/>
              </a:solidFill>
              <a:effectLst/>
              <a:latin typeface="Calibri" panose="020F0502020204030204" pitchFamily="34" charset="0"/>
            </a:endParaRPr>
          </a:p>
          <a:p>
            <a:pPr marL="457200" marR="0" indent="-228600"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To lead the implementation and comply with the school’s Health and Safety policy and undertake risk assessment as appropriate.</a:t>
            </a:r>
            <a:endParaRPr lang="en-GB" sz="1000" kern="1400" dirty="0">
              <a:ln>
                <a:noFill/>
              </a:ln>
              <a:solidFill>
                <a:srgbClr val="000000"/>
              </a:solidFill>
              <a:effectLst/>
              <a:latin typeface="Calibri" panose="020F0502020204030204" pitchFamily="34" charset="0"/>
            </a:endParaRPr>
          </a:p>
          <a:p>
            <a:pPr marL="457200" marR="0" indent="-228600"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To undertake any other duty as specified by STPCD not mentioned in the above.</a:t>
            </a:r>
            <a:endParaRPr lang="en-GB" sz="1000" kern="1400" dirty="0">
              <a:ln>
                <a:noFill/>
              </a:ln>
              <a:solidFill>
                <a:srgbClr val="000000"/>
              </a:solidFill>
              <a:effectLst/>
              <a:latin typeface="Calibri" panose="020F0502020204030204" pitchFamily="34" charset="0"/>
            </a:endParaRPr>
          </a:p>
          <a:p>
            <a:pPr marL="1828800" marR="0" indent="-228600"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 </a:t>
            </a:r>
            <a:endParaRPr lang="en-GB" sz="10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Whilst every effort has been made to explain the main duties and responsibilities of the post, each individual task undertaken may not be identified.</a:t>
            </a:r>
            <a:endParaRPr lang="en-GB" sz="1000" kern="1400" dirty="0">
              <a:ln>
                <a:noFill/>
              </a:ln>
              <a:solidFill>
                <a:srgbClr val="000000"/>
              </a:solidFill>
              <a:effectLst/>
              <a:latin typeface="Calibri" panose="020F0502020204030204" pitchFamily="34" charset="0"/>
            </a:endParaRPr>
          </a:p>
          <a:p>
            <a:pPr marL="0" marR="0" indent="0" algn="just">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The Headteacher may be asked by the Governing Body to undertake other duties reasonably regarded as falling within the duties and responsibilities of the post. This job description will be reviewed annually at the end of the academic year or earlier if necessary. In addition, it may be amended at any time after consultation with the postholder. Employees of the Trust are expected to be courteous to colleagues and provide a welcoming environment to visitors and telephone callers.</a:t>
            </a:r>
            <a:endParaRPr lang="en-GB" sz="1000" kern="1400" dirty="0">
              <a:ln>
                <a:noFill/>
              </a:ln>
              <a:solidFill>
                <a:srgbClr val="000000"/>
              </a:solidFill>
              <a:effectLst/>
              <a:latin typeface="Calibri" panose="020F0502020204030204" pitchFamily="34" charset="0"/>
            </a:endParaRPr>
          </a:p>
          <a:p>
            <a:pPr marL="0" marR="0" indent="0" algn="just">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The LGB will endeavour to make any necessary reasonable adjustments to the job and the working environment to enable access to employment opportunities for disabled job applicants or continued employment for any employee who develops a disabling condition.</a:t>
            </a:r>
            <a:endParaRPr lang="en-GB" sz="1000" kern="1400" dirty="0">
              <a:ln>
                <a:noFill/>
              </a:ln>
              <a:solidFill>
                <a:srgbClr val="000000"/>
              </a:solidFill>
              <a:effectLst/>
              <a:latin typeface="Calibri" panose="020F0502020204030204" pitchFamily="34" charset="0"/>
            </a:endParaRPr>
          </a:p>
          <a:p>
            <a:pPr marL="0" marR="0" indent="0" algn="just">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This job description is current at the date shown, but following consultation with you, may be changed by the Directors to reflect or anticipate changes in the job which are commensurate with the salary and job title.</a:t>
            </a:r>
            <a:endParaRPr lang="en-GB" sz="10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GB" sz="1000" kern="1400" dirty="0">
                <a:ln>
                  <a:noFill/>
                </a:ln>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2552903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72095" y="377190"/>
            <a:ext cx="4363641" cy="428625"/>
          </a:xfrm>
          <a:prstGeom prst="rect">
            <a:avLst/>
          </a:prstGeom>
          <a:noFill/>
          <a:ln/>
        </p:spPr>
        <p:txBody>
          <a:bodyPr wrap="none" lIns="0" tIns="0" rIns="0" bIns="0" rtlCol="0" anchor="t"/>
          <a:lstStyle/>
          <a:p>
            <a:pPr marL="0" indent="0">
              <a:lnSpc>
                <a:spcPts val="3350"/>
              </a:lnSpc>
              <a:buNone/>
            </a:pPr>
            <a:r>
              <a:rPr lang="en-US" sz="2700" b="1" dirty="0">
                <a:solidFill>
                  <a:srgbClr val="443728"/>
                </a:solidFill>
                <a:latin typeface="Crimson Pro Bold" pitchFamily="34" charset="0"/>
                <a:ea typeface="Crimson Pro Bold" pitchFamily="34" charset="-122"/>
                <a:cs typeface="Crimson Pro Bold" pitchFamily="34" charset="-120"/>
              </a:rPr>
              <a:t>Person and Knowledge Specification </a:t>
            </a:r>
            <a:endParaRPr lang="en-US" sz="2700" dirty="0"/>
          </a:p>
        </p:txBody>
      </p:sp>
      <p:sp>
        <p:nvSpPr>
          <p:cNvPr id="3" name="Shape 1"/>
          <p:cNvSpPr/>
          <p:nvPr/>
        </p:nvSpPr>
        <p:spPr>
          <a:xfrm>
            <a:off x="572095" y="1080135"/>
            <a:ext cx="13486209" cy="6661785"/>
          </a:xfrm>
          <a:prstGeom prst="roundRect">
            <a:avLst>
              <a:gd name="adj" fmla="val 865"/>
            </a:avLst>
          </a:prstGeom>
          <a:noFill/>
          <a:ln w="7620">
            <a:solidFill>
              <a:srgbClr val="000000">
                <a:alpha val="8000"/>
              </a:srgbClr>
            </a:solidFill>
            <a:prstDash val="solid"/>
          </a:ln>
        </p:spPr>
      </p:sp>
      <p:sp>
        <p:nvSpPr>
          <p:cNvPr id="4" name="Shape 2"/>
          <p:cNvSpPr/>
          <p:nvPr/>
        </p:nvSpPr>
        <p:spPr>
          <a:xfrm>
            <a:off x="579715" y="1087755"/>
            <a:ext cx="13469541" cy="399217"/>
          </a:xfrm>
          <a:prstGeom prst="rect">
            <a:avLst/>
          </a:prstGeom>
          <a:solidFill>
            <a:srgbClr val="FFFFFF">
              <a:alpha val="4000"/>
            </a:srgbClr>
          </a:solidFill>
          <a:ln/>
        </p:spPr>
      </p:sp>
      <p:sp>
        <p:nvSpPr>
          <p:cNvPr id="5" name="Text 3"/>
          <p:cNvSpPr/>
          <p:nvPr/>
        </p:nvSpPr>
        <p:spPr>
          <a:xfrm>
            <a:off x="718304" y="1177647"/>
            <a:ext cx="4211241" cy="219432"/>
          </a:xfrm>
          <a:prstGeom prst="rect">
            <a:avLst/>
          </a:prstGeom>
          <a:noFill/>
          <a:ln/>
        </p:spPr>
        <p:txBody>
          <a:bodyPr wrap="none" lIns="0" tIns="0" rIns="0" bIns="0" rtlCol="0" anchor="t"/>
          <a:lstStyle/>
          <a:p>
            <a:pPr marL="0" indent="0">
              <a:lnSpc>
                <a:spcPts val="1700"/>
              </a:lnSpc>
              <a:buNone/>
            </a:pPr>
            <a:r>
              <a:rPr lang="en-US" sz="1050" b="1" dirty="0">
                <a:solidFill>
                  <a:srgbClr val="443728"/>
                </a:solidFill>
                <a:latin typeface="Open Sans" pitchFamily="34" charset="0"/>
                <a:ea typeface="Open Sans" pitchFamily="34" charset="-122"/>
                <a:cs typeface="Open Sans" pitchFamily="34" charset="-120"/>
              </a:rPr>
              <a:t>Criteria</a:t>
            </a:r>
            <a:endParaRPr lang="en-US" sz="1050" dirty="0"/>
          </a:p>
        </p:txBody>
      </p:sp>
      <p:sp>
        <p:nvSpPr>
          <p:cNvPr id="6" name="Text 4"/>
          <p:cNvSpPr/>
          <p:nvPr/>
        </p:nvSpPr>
        <p:spPr>
          <a:xfrm>
            <a:off x="5211485" y="1177647"/>
            <a:ext cx="4207431" cy="219432"/>
          </a:xfrm>
          <a:prstGeom prst="rect">
            <a:avLst/>
          </a:prstGeom>
          <a:noFill/>
          <a:ln/>
        </p:spPr>
        <p:txBody>
          <a:bodyPr wrap="none" lIns="0" tIns="0" rIns="0" bIns="0" rtlCol="0" anchor="t"/>
          <a:lstStyle/>
          <a:p>
            <a:pPr marL="0" indent="0">
              <a:lnSpc>
                <a:spcPts val="1700"/>
              </a:lnSpc>
              <a:buNone/>
            </a:pPr>
            <a:r>
              <a:rPr lang="en-US" sz="1050" b="1" dirty="0">
                <a:solidFill>
                  <a:srgbClr val="443728"/>
                </a:solidFill>
                <a:latin typeface="Open Sans" pitchFamily="34" charset="0"/>
                <a:ea typeface="Open Sans" pitchFamily="34" charset="-122"/>
                <a:cs typeface="Open Sans" pitchFamily="34" charset="-120"/>
              </a:rPr>
              <a:t>                                      Essential</a:t>
            </a:r>
            <a:endParaRPr lang="en-US" sz="1050" dirty="0"/>
          </a:p>
        </p:txBody>
      </p:sp>
      <p:sp>
        <p:nvSpPr>
          <p:cNvPr id="7" name="Text 5"/>
          <p:cNvSpPr/>
          <p:nvPr/>
        </p:nvSpPr>
        <p:spPr>
          <a:xfrm>
            <a:off x="9700855" y="1177647"/>
            <a:ext cx="4211241" cy="219432"/>
          </a:xfrm>
          <a:prstGeom prst="rect">
            <a:avLst/>
          </a:prstGeom>
          <a:noFill/>
          <a:ln/>
        </p:spPr>
        <p:txBody>
          <a:bodyPr wrap="none" lIns="0" tIns="0" rIns="0" bIns="0" rtlCol="0" anchor="t"/>
          <a:lstStyle/>
          <a:p>
            <a:pPr marL="0" indent="0">
              <a:lnSpc>
                <a:spcPts val="1700"/>
              </a:lnSpc>
              <a:buNone/>
            </a:pPr>
            <a:r>
              <a:rPr lang="en-US" sz="1050" b="1" dirty="0">
                <a:solidFill>
                  <a:srgbClr val="443728"/>
                </a:solidFill>
                <a:latin typeface="Open Sans" pitchFamily="34" charset="0"/>
                <a:ea typeface="Open Sans" pitchFamily="34" charset="-122"/>
                <a:cs typeface="Open Sans" pitchFamily="34" charset="-120"/>
              </a:rPr>
              <a:t>Desirable</a:t>
            </a:r>
            <a:endParaRPr lang="en-US" sz="1050" dirty="0"/>
          </a:p>
        </p:txBody>
      </p:sp>
      <p:sp>
        <p:nvSpPr>
          <p:cNvPr id="8" name="Shape 6"/>
          <p:cNvSpPr/>
          <p:nvPr/>
        </p:nvSpPr>
        <p:spPr>
          <a:xfrm>
            <a:off x="579715" y="1486972"/>
            <a:ext cx="13469541" cy="399217"/>
          </a:xfrm>
          <a:prstGeom prst="rect">
            <a:avLst/>
          </a:prstGeom>
          <a:solidFill>
            <a:srgbClr val="000000">
              <a:alpha val="4000"/>
            </a:srgbClr>
          </a:solidFill>
          <a:ln/>
        </p:spPr>
      </p:sp>
      <p:sp>
        <p:nvSpPr>
          <p:cNvPr id="9" name="Text 7"/>
          <p:cNvSpPr/>
          <p:nvPr/>
        </p:nvSpPr>
        <p:spPr>
          <a:xfrm>
            <a:off x="718304" y="1576864"/>
            <a:ext cx="4211241" cy="219432"/>
          </a:xfrm>
          <a:prstGeom prst="rect">
            <a:avLst/>
          </a:prstGeom>
          <a:noFill/>
          <a:ln/>
        </p:spPr>
        <p:txBody>
          <a:bodyPr wrap="none" lIns="0" tIns="0" rIns="0" bIns="0" rtlCol="0" anchor="t"/>
          <a:lstStyle/>
          <a:p>
            <a:pPr marL="0" indent="0">
              <a:lnSpc>
                <a:spcPts val="1700"/>
              </a:lnSpc>
              <a:buNone/>
            </a:pPr>
            <a:r>
              <a:rPr lang="en-US" sz="1050" b="1" dirty="0">
                <a:solidFill>
                  <a:srgbClr val="443728"/>
                </a:solidFill>
                <a:latin typeface="Open Sans" pitchFamily="34" charset="0"/>
                <a:ea typeface="Open Sans" pitchFamily="34" charset="-122"/>
                <a:cs typeface="Open Sans" pitchFamily="34" charset="-120"/>
              </a:rPr>
              <a:t>Experience</a:t>
            </a:r>
            <a:endParaRPr lang="en-US" sz="1050" dirty="0"/>
          </a:p>
        </p:txBody>
      </p:sp>
      <p:sp>
        <p:nvSpPr>
          <p:cNvPr id="10" name="Text 8"/>
          <p:cNvSpPr/>
          <p:nvPr/>
        </p:nvSpPr>
        <p:spPr>
          <a:xfrm>
            <a:off x="5211485" y="1576864"/>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11" name="Text 9"/>
          <p:cNvSpPr/>
          <p:nvPr/>
        </p:nvSpPr>
        <p:spPr>
          <a:xfrm>
            <a:off x="9700855" y="1576864"/>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12" name="Shape 10"/>
          <p:cNvSpPr/>
          <p:nvPr/>
        </p:nvSpPr>
        <p:spPr>
          <a:xfrm>
            <a:off x="579715" y="1886188"/>
            <a:ext cx="13469541" cy="399217"/>
          </a:xfrm>
          <a:prstGeom prst="rect">
            <a:avLst/>
          </a:prstGeom>
          <a:solidFill>
            <a:srgbClr val="FFFFFF">
              <a:alpha val="4000"/>
            </a:srgbClr>
          </a:solidFill>
          <a:ln/>
        </p:spPr>
      </p:sp>
      <p:sp>
        <p:nvSpPr>
          <p:cNvPr id="13" name="Text 11"/>
          <p:cNvSpPr/>
          <p:nvPr/>
        </p:nvSpPr>
        <p:spPr>
          <a:xfrm>
            <a:off x="709256" y="1976080"/>
            <a:ext cx="4220290" cy="197286"/>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A practicing Catholic </a:t>
            </a:r>
            <a:endParaRPr lang="en-US" sz="1050" dirty="0"/>
          </a:p>
        </p:txBody>
      </p:sp>
      <p:sp>
        <p:nvSpPr>
          <p:cNvPr id="14" name="Text 12"/>
          <p:cNvSpPr/>
          <p:nvPr/>
        </p:nvSpPr>
        <p:spPr>
          <a:xfrm>
            <a:off x="5211485" y="1976080"/>
            <a:ext cx="420743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15" name="Text 13"/>
          <p:cNvSpPr/>
          <p:nvPr/>
        </p:nvSpPr>
        <p:spPr>
          <a:xfrm>
            <a:off x="9700855" y="1976080"/>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16" name="Shape 14"/>
          <p:cNvSpPr/>
          <p:nvPr/>
        </p:nvSpPr>
        <p:spPr>
          <a:xfrm>
            <a:off x="579715" y="2285405"/>
            <a:ext cx="13469541" cy="618649"/>
          </a:xfrm>
          <a:prstGeom prst="rect">
            <a:avLst/>
          </a:prstGeom>
          <a:solidFill>
            <a:srgbClr val="000000">
              <a:alpha val="4000"/>
            </a:srgbClr>
          </a:solidFill>
          <a:ln/>
        </p:spPr>
        <p:txBody>
          <a:bodyPr/>
          <a:lstStyle/>
          <a:p>
            <a:r>
              <a:rPr lang="en-GB" sz="1100" dirty="0">
                <a:latin typeface="Open Sans" panose="020B0606030504020204" pitchFamily="34" charset="0"/>
                <a:ea typeface="Open Sans" panose="020B0606030504020204" pitchFamily="34" charset="0"/>
                <a:cs typeface="Open Sans" panose="020B0606030504020204" pitchFamily="34" charset="0"/>
              </a:rPr>
              <a:t> Secure understanding of the distinct nature of the Catholic school</a:t>
            </a:r>
          </a:p>
          <a:p>
            <a:r>
              <a:rPr lang="en-GB" sz="1100" dirty="0">
                <a:latin typeface="Open Sans" panose="020B0606030504020204" pitchFamily="34" charset="0"/>
                <a:ea typeface="Open Sans" panose="020B0606030504020204" pitchFamily="34" charset="0"/>
                <a:cs typeface="Open Sans" panose="020B0606030504020204" pitchFamily="34" charset="0"/>
              </a:rPr>
              <a:t> and Catholic education </a:t>
            </a:r>
          </a:p>
        </p:txBody>
      </p:sp>
      <p:sp>
        <p:nvSpPr>
          <p:cNvPr id="17" name="Text 15"/>
          <p:cNvSpPr/>
          <p:nvPr/>
        </p:nvSpPr>
        <p:spPr>
          <a:xfrm>
            <a:off x="718304" y="2375297"/>
            <a:ext cx="4211241" cy="438864"/>
          </a:xfrm>
          <a:prstGeom prst="rect">
            <a:avLst/>
          </a:prstGeom>
          <a:noFill/>
          <a:ln/>
        </p:spPr>
        <p:txBody>
          <a:bodyPr wrap="square" lIns="0" tIns="0" rIns="0" bIns="0" rtlCol="0" anchor="t"/>
          <a:lstStyle/>
          <a:p>
            <a:pPr marL="0" indent="0">
              <a:lnSpc>
                <a:spcPts val="1700"/>
              </a:lnSpc>
              <a:buNone/>
            </a:pPr>
            <a:endParaRPr lang="en-US" sz="1050" dirty="0"/>
          </a:p>
        </p:txBody>
      </p:sp>
      <p:sp>
        <p:nvSpPr>
          <p:cNvPr id="18" name="Text 16"/>
          <p:cNvSpPr/>
          <p:nvPr/>
        </p:nvSpPr>
        <p:spPr>
          <a:xfrm>
            <a:off x="5211485" y="2375297"/>
            <a:ext cx="420743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19" name="Text 17"/>
          <p:cNvSpPr/>
          <p:nvPr/>
        </p:nvSpPr>
        <p:spPr>
          <a:xfrm>
            <a:off x="9700855" y="2375297"/>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20" name="Shape 18"/>
          <p:cNvSpPr/>
          <p:nvPr/>
        </p:nvSpPr>
        <p:spPr>
          <a:xfrm>
            <a:off x="579715" y="2904053"/>
            <a:ext cx="13469541" cy="618649"/>
          </a:xfrm>
          <a:prstGeom prst="rect">
            <a:avLst/>
          </a:prstGeom>
          <a:solidFill>
            <a:srgbClr val="FFFFFF">
              <a:alpha val="4000"/>
            </a:srgbClr>
          </a:solidFill>
          <a:ln/>
        </p:spPr>
      </p:sp>
      <p:sp>
        <p:nvSpPr>
          <p:cNvPr id="21" name="Text 19"/>
          <p:cNvSpPr/>
          <p:nvPr/>
        </p:nvSpPr>
        <p:spPr>
          <a:xfrm>
            <a:off x="709256" y="2993946"/>
            <a:ext cx="4220290" cy="438864"/>
          </a:xfrm>
          <a:prstGeom prst="rect">
            <a:avLst/>
          </a:prstGeom>
          <a:noFill/>
          <a:ln/>
        </p:spPr>
        <p:txBody>
          <a:bodyPr wrap="squar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Understanding of a Leadership role and spiritual development </a:t>
            </a:r>
          </a:p>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Of pupils and staff</a:t>
            </a:r>
            <a:endParaRPr lang="en-US" sz="1050" dirty="0"/>
          </a:p>
        </p:txBody>
      </p:sp>
      <p:sp>
        <p:nvSpPr>
          <p:cNvPr id="22" name="Text 20"/>
          <p:cNvSpPr/>
          <p:nvPr/>
        </p:nvSpPr>
        <p:spPr>
          <a:xfrm>
            <a:off x="5211485" y="2993946"/>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23" name="Text 21"/>
          <p:cNvSpPr/>
          <p:nvPr/>
        </p:nvSpPr>
        <p:spPr>
          <a:xfrm>
            <a:off x="9700855" y="2993946"/>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26" name="Text 24"/>
          <p:cNvSpPr/>
          <p:nvPr/>
        </p:nvSpPr>
        <p:spPr>
          <a:xfrm>
            <a:off x="5211485" y="3612594"/>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27" name="Text 25"/>
          <p:cNvSpPr/>
          <p:nvPr/>
        </p:nvSpPr>
        <p:spPr>
          <a:xfrm>
            <a:off x="9700855" y="3612594"/>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28" name="Shape 26"/>
          <p:cNvSpPr/>
          <p:nvPr/>
        </p:nvSpPr>
        <p:spPr>
          <a:xfrm>
            <a:off x="579715" y="3921919"/>
            <a:ext cx="13469541" cy="618649"/>
          </a:xfrm>
          <a:prstGeom prst="rect">
            <a:avLst/>
          </a:prstGeom>
          <a:solidFill>
            <a:srgbClr val="FFFFFF">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Ability to articulate &amp; share a vision of primary education within</a:t>
            </a:r>
          </a:p>
          <a:p>
            <a:r>
              <a:rPr lang="en-GB" sz="1050" dirty="0">
                <a:latin typeface="Open Sans" panose="020B0606030504020204" pitchFamily="34" charset="0"/>
                <a:ea typeface="Open Sans" panose="020B0606030504020204" pitchFamily="34" charset="0"/>
                <a:cs typeface="Open Sans" panose="020B0606030504020204" pitchFamily="34" charset="0"/>
              </a:rPr>
              <a:t> the context of the mission of the school</a:t>
            </a:r>
          </a:p>
        </p:txBody>
      </p:sp>
      <p:sp>
        <p:nvSpPr>
          <p:cNvPr id="29" name="Text 27"/>
          <p:cNvSpPr/>
          <p:nvPr/>
        </p:nvSpPr>
        <p:spPr>
          <a:xfrm>
            <a:off x="718304" y="4011811"/>
            <a:ext cx="4211241" cy="438864"/>
          </a:xfrm>
          <a:prstGeom prst="rect">
            <a:avLst/>
          </a:prstGeom>
          <a:noFill/>
          <a:ln/>
        </p:spPr>
        <p:txBody>
          <a:bodyPr wrap="square" lIns="0" tIns="0" rIns="0" bIns="0" rtlCol="0" anchor="t"/>
          <a:lstStyle/>
          <a:p>
            <a:pPr marL="0" indent="0">
              <a:lnSpc>
                <a:spcPts val="1700"/>
              </a:lnSpc>
              <a:buNone/>
            </a:pPr>
            <a:endParaRPr lang="en-US" sz="1050" dirty="0"/>
          </a:p>
        </p:txBody>
      </p:sp>
      <p:sp>
        <p:nvSpPr>
          <p:cNvPr id="30" name="Text 28"/>
          <p:cNvSpPr/>
          <p:nvPr/>
        </p:nvSpPr>
        <p:spPr>
          <a:xfrm>
            <a:off x="5211485" y="4011811"/>
            <a:ext cx="420743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31" name="Text 29"/>
          <p:cNvSpPr/>
          <p:nvPr/>
        </p:nvSpPr>
        <p:spPr>
          <a:xfrm>
            <a:off x="9700855" y="4011811"/>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32" name="Shape 30"/>
          <p:cNvSpPr/>
          <p:nvPr/>
        </p:nvSpPr>
        <p:spPr>
          <a:xfrm>
            <a:off x="570667" y="4493299"/>
            <a:ext cx="13469541" cy="399217"/>
          </a:xfrm>
          <a:prstGeom prst="rect">
            <a:avLst/>
          </a:prstGeom>
          <a:solidFill>
            <a:srgbClr val="000000">
              <a:alpha val="4000"/>
            </a:srgbClr>
          </a:solidFill>
          <a:ln/>
        </p:spPr>
      </p:sp>
      <p:sp>
        <p:nvSpPr>
          <p:cNvPr id="33" name="Text 31"/>
          <p:cNvSpPr/>
          <p:nvPr/>
        </p:nvSpPr>
        <p:spPr>
          <a:xfrm>
            <a:off x="709256" y="4492237"/>
            <a:ext cx="4207431" cy="618649"/>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Ability to inspire &amp; motivate staff, pupils, parents and governors</a:t>
            </a:r>
          </a:p>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To achieve the aims of Catholic education </a:t>
            </a:r>
          </a:p>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p>
          <a:p>
            <a:pPr marL="0" indent="0">
              <a:lnSpc>
                <a:spcPts val="1700"/>
              </a:lnSpc>
              <a:buNone/>
            </a:pPr>
            <a:endParaRPr lang="en-US" sz="1050" dirty="0"/>
          </a:p>
        </p:txBody>
      </p:sp>
      <p:sp>
        <p:nvSpPr>
          <p:cNvPr id="34" name="Text 32"/>
          <p:cNvSpPr/>
          <p:nvPr/>
        </p:nvSpPr>
        <p:spPr>
          <a:xfrm>
            <a:off x="5211485" y="4630460"/>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35" name="Text 33"/>
          <p:cNvSpPr/>
          <p:nvPr/>
        </p:nvSpPr>
        <p:spPr>
          <a:xfrm>
            <a:off x="5502473" y="4608314"/>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36" name="Shape 34"/>
          <p:cNvSpPr/>
          <p:nvPr/>
        </p:nvSpPr>
        <p:spPr>
          <a:xfrm>
            <a:off x="588764" y="4939784"/>
            <a:ext cx="4121460" cy="399217"/>
          </a:xfrm>
          <a:prstGeom prst="rect">
            <a:avLst/>
          </a:prstGeom>
          <a:solidFill>
            <a:srgbClr val="FFFFFF">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Evidence of successful strategies for planning, implementing,</a:t>
            </a:r>
          </a:p>
          <a:p>
            <a:r>
              <a:rPr lang="en-GB" sz="1050" dirty="0">
                <a:latin typeface="Open Sans" panose="020B0606030504020204" pitchFamily="34" charset="0"/>
                <a:ea typeface="Open Sans" panose="020B0606030504020204" pitchFamily="34" charset="0"/>
                <a:cs typeface="Open Sans" panose="020B0606030504020204" pitchFamily="34" charset="0"/>
              </a:rPr>
              <a:t>Monitoring &amp; evaluating school improvement </a:t>
            </a:r>
          </a:p>
        </p:txBody>
      </p:sp>
      <p:sp>
        <p:nvSpPr>
          <p:cNvPr id="37" name="Text 35"/>
          <p:cNvSpPr/>
          <p:nvPr/>
        </p:nvSpPr>
        <p:spPr>
          <a:xfrm>
            <a:off x="718304" y="5029676"/>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38" name="Text 36"/>
          <p:cNvSpPr/>
          <p:nvPr/>
        </p:nvSpPr>
        <p:spPr>
          <a:xfrm>
            <a:off x="5211485" y="5029676"/>
            <a:ext cx="420743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 </a:t>
            </a:r>
            <a:endParaRPr lang="en-US" sz="1050" dirty="0"/>
          </a:p>
        </p:txBody>
      </p:sp>
      <p:sp>
        <p:nvSpPr>
          <p:cNvPr id="39" name="Text 37"/>
          <p:cNvSpPr/>
          <p:nvPr/>
        </p:nvSpPr>
        <p:spPr>
          <a:xfrm>
            <a:off x="9700855" y="5029676"/>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40" name="Shape 38"/>
          <p:cNvSpPr/>
          <p:nvPr/>
        </p:nvSpPr>
        <p:spPr>
          <a:xfrm>
            <a:off x="579715" y="5339001"/>
            <a:ext cx="13460493" cy="399217"/>
          </a:xfrm>
          <a:prstGeom prst="rect">
            <a:avLst/>
          </a:prstGeom>
          <a:solidFill>
            <a:srgbClr val="000000">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Ability to analyse data, develop strategic plans, set targets </a:t>
            </a:r>
          </a:p>
          <a:p>
            <a:r>
              <a:rPr lang="en-GB" sz="1050" dirty="0">
                <a:latin typeface="Open Sans" panose="020B0606030504020204" pitchFamily="34" charset="0"/>
                <a:ea typeface="Open Sans" panose="020B0606030504020204" pitchFamily="34" charset="0"/>
                <a:cs typeface="Open Sans" panose="020B0606030504020204" pitchFamily="34" charset="0"/>
              </a:rPr>
              <a:t>And monitor / evaluate progress of these</a:t>
            </a:r>
          </a:p>
        </p:txBody>
      </p:sp>
      <p:sp>
        <p:nvSpPr>
          <p:cNvPr id="41" name="Text 39"/>
          <p:cNvSpPr/>
          <p:nvPr/>
        </p:nvSpPr>
        <p:spPr>
          <a:xfrm>
            <a:off x="718304" y="5428893"/>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42" name="Text 40"/>
          <p:cNvSpPr/>
          <p:nvPr/>
        </p:nvSpPr>
        <p:spPr>
          <a:xfrm>
            <a:off x="5211485" y="5428893"/>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43" name="Text 41"/>
          <p:cNvSpPr/>
          <p:nvPr/>
        </p:nvSpPr>
        <p:spPr>
          <a:xfrm>
            <a:off x="5502473" y="5483780"/>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44" name="Shape 42"/>
          <p:cNvSpPr/>
          <p:nvPr/>
        </p:nvSpPr>
        <p:spPr>
          <a:xfrm>
            <a:off x="579715" y="5738217"/>
            <a:ext cx="13469541" cy="399217"/>
          </a:xfrm>
          <a:prstGeom prst="rect">
            <a:avLst/>
          </a:prstGeom>
          <a:solidFill>
            <a:srgbClr val="FFFFFF">
              <a:alpha val="4000"/>
            </a:srgbClr>
          </a:solidFill>
          <a:ln/>
        </p:spPr>
      </p:sp>
      <p:sp>
        <p:nvSpPr>
          <p:cNvPr id="45" name="Text 43"/>
          <p:cNvSpPr/>
          <p:nvPr/>
        </p:nvSpPr>
        <p:spPr>
          <a:xfrm>
            <a:off x="709256" y="5760757"/>
            <a:ext cx="4638921" cy="438024"/>
          </a:xfrm>
          <a:prstGeom prst="rect">
            <a:avLst/>
          </a:prstGeom>
          <a:noFill/>
          <a:ln/>
        </p:spPr>
        <p:txBody>
          <a:bodyPr wrap="none" lIns="0" tIns="0" rIns="0" bIns="0" rtlCol="0" anchor="t"/>
          <a:lstStyle/>
          <a:p>
            <a:pPr marL="0" indent="0">
              <a:lnSpc>
                <a:spcPts val="1700"/>
              </a:lnSpc>
              <a:buNone/>
            </a:pPr>
            <a:r>
              <a:rPr lang="en-US" sz="1050" dirty="0">
                <a:latin typeface="Open Sans" panose="020B0606030504020204" pitchFamily="34" charset="0"/>
                <a:ea typeface="Open Sans" panose="020B0606030504020204" pitchFamily="34" charset="0"/>
                <a:cs typeface="Open Sans" panose="020B0606030504020204" pitchFamily="34" charset="0"/>
              </a:rPr>
              <a:t>Knowledge of what constitutes quality in education provision, the characteristics of effective </a:t>
            </a:r>
          </a:p>
          <a:p>
            <a:pPr marL="0" indent="0">
              <a:lnSpc>
                <a:spcPts val="1700"/>
              </a:lnSpc>
              <a:buNone/>
            </a:pPr>
            <a:r>
              <a:rPr lang="en-US" sz="1050" dirty="0">
                <a:latin typeface="Open Sans" panose="020B0606030504020204" pitchFamily="34" charset="0"/>
                <a:ea typeface="Open Sans" panose="020B0606030504020204" pitchFamily="34" charset="0"/>
                <a:cs typeface="Open Sans" panose="020B0606030504020204" pitchFamily="34" charset="0"/>
              </a:rPr>
              <a:t>schools &amp; strategies for raising standards</a:t>
            </a:r>
          </a:p>
        </p:txBody>
      </p:sp>
      <p:sp>
        <p:nvSpPr>
          <p:cNvPr id="46" name="Text 44"/>
          <p:cNvSpPr/>
          <p:nvPr/>
        </p:nvSpPr>
        <p:spPr>
          <a:xfrm>
            <a:off x="5211485" y="5828109"/>
            <a:ext cx="420743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47" name="Text 45"/>
          <p:cNvSpPr/>
          <p:nvPr/>
        </p:nvSpPr>
        <p:spPr>
          <a:xfrm>
            <a:off x="9700855" y="5828109"/>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48" name="Shape 46"/>
          <p:cNvSpPr/>
          <p:nvPr/>
        </p:nvSpPr>
        <p:spPr>
          <a:xfrm>
            <a:off x="588764" y="6137434"/>
            <a:ext cx="13460492" cy="399217"/>
          </a:xfrm>
          <a:prstGeom prst="rect">
            <a:avLst/>
          </a:prstGeom>
          <a:solidFill>
            <a:srgbClr val="000000">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Understanding of &amp; commit to promoting and safeguarding</a:t>
            </a:r>
          </a:p>
          <a:p>
            <a:r>
              <a:rPr lang="en-GB" sz="1050" dirty="0">
                <a:latin typeface="Open Sans" panose="020B0606030504020204" pitchFamily="34" charset="0"/>
                <a:ea typeface="Open Sans" panose="020B0606030504020204" pitchFamily="34" charset="0"/>
                <a:cs typeface="Open Sans" panose="020B0606030504020204" pitchFamily="34" charset="0"/>
              </a:rPr>
              <a:t>The welfare of pupils</a:t>
            </a:r>
          </a:p>
        </p:txBody>
      </p:sp>
      <p:sp>
        <p:nvSpPr>
          <p:cNvPr id="49" name="Text 47"/>
          <p:cNvSpPr/>
          <p:nvPr/>
        </p:nvSpPr>
        <p:spPr>
          <a:xfrm>
            <a:off x="718304" y="6227326"/>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50" name="Text 48"/>
          <p:cNvSpPr/>
          <p:nvPr/>
        </p:nvSpPr>
        <p:spPr>
          <a:xfrm>
            <a:off x="5211485" y="6227326"/>
            <a:ext cx="420743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51" name="Text 49"/>
          <p:cNvSpPr/>
          <p:nvPr/>
        </p:nvSpPr>
        <p:spPr>
          <a:xfrm>
            <a:off x="9700855" y="6227326"/>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52" name="Shape 50"/>
          <p:cNvSpPr/>
          <p:nvPr/>
        </p:nvSpPr>
        <p:spPr>
          <a:xfrm>
            <a:off x="579715" y="6565196"/>
            <a:ext cx="13469541" cy="399217"/>
          </a:xfrm>
          <a:prstGeom prst="rect">
            <a:avLst/>
          </a:prstGeom>
          <a:solidFill>
            <a:srgbClr val="FFFFFF">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Knowledge of the role of governing body in a Catholic school</a:t>
            </a:r>
          </a:p>
        </p:txBody>
      </p:sp>
      <p:sp>
        <p:nvSpPr>
          <p:cNvPr id="53" name="Text 51"/>
          <p:cNvSpPr/>
          <p:nvPr/>
        </p:nvSpPr>
        <p:spPr>
          <a:xfrm>
            <a:off x="718304" y="6626543"/>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54" name="Text 52"/>
          <p:cNvSpPr/>
          <p:nvPr/>
        </p:nvSpPr>
        <p:spPr>
          <a:xfrm>
            <a:off x="5211485" y="6626543"/>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55" name="Text 53"/>
          <p:cNvSpPr/>
          <p:nvPr/>
        </p:nvSpPr>
        <p:spPr>
          <a:xfrm>
            <a:off x="5489614" y="6600455"/>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56" name="Shape 54"/>
          <p:cNvSpPr/>
          <p:nvPr/>
        </p:nvSpPr>
        <p:spPr>
          <a:xfrm>
            <a:off x="579715" y="6935867"/>
            <a:ext cx="13469541" cy="399217"/>
          </a:xfrm>
          <a:prstGeom prst="rect">
            <a:avLst/>
          </a:prstGeom>
          <a:solidFill>
            <a:srgbClr val="000000">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Evidence of having successfully translated vision into reality at a whole school level</a:t>
            </a:r>
          </a:p>
        </p:txBody>
      </p:sp>
      <p:sp>
        <p:nvSpPr>
          <p:cNvPr id="57" name="Text 55"/>
          <p:cNvSpPr/>
          <p:nvPr/>
        </p:nvSpPr>
        <p:spPr>
          <a:xfrm>
            <a:off x="718304" y="7025759"/>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58" name="Text 56"/>
          <p:cNvSpPr/>
          <p:nvPr/>
        </p:nvSpPr>
        <p:spPr>
          <a:xfrm>
            <a:off x="5211485" y="7025759"/>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59" name="Text 57"/>
          <p:cNvSpPr/>
          <p:nvPr/>
        </p:nvSpPr>
        <p:spPr>
          <a:xfrm>
            <a:off x="6415393" y="7068384"/>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60" name="Shape 58"/>
          <p:cNvSpPr/>
          <p:nvPr/>
        </p:nvSpPr>
        <p:spPr>
          <a:xfrm>
            <a:off x="579715" y="7335083"/>
            <a:ext cx="13469541" cy="399217"/>
          </a:xfrm>
          <a:prstGeom prst="rect">
            <a:avLst/>
          </a:prstGeom>
          <a:solidFill>
            <a:srgbClr val="FFFFFF">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Ability to delegate work &amp; support colleagues in undertaking responsibilities</a:t>
            </a:r>
          </a:p>
        </p:txBody>
      </p:sp>
      <p:sp>
        <p:nvSpPr>
          <p:cNvPr id="61" name="Text 59"/>
          <p:cNvSpPr/>
          <p:nvPr/>
        </p:nvSpPr>
        <p:spPr>
          <a:xfrm>
            <a:off x="718304" y="7424976"/>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62" name="Text 60"/>
          <p:cNvSpPr/>
          <p:nvPr/>
        </p:nvSpPr>
        <p:spPr>
          <a:xfrm>
            <a:off x="5211485" y="7424976"/>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63" name="Text 61"/>
          <p:cNvSpPr/>
          <p:nvPr/>
        </p:nvSpPr>
        <p:spPr>
          <a:xfrm>
            <a:off x="6415394" y="7446645"/>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64" name="Shape 30">
            <a:extLst>
              <a:ext uri="{FF2B5EF4-FFF2-40B4-BE49-F238E27FC236}">
                <a16:creationId xmlns:a16="http://schemas.microsoft.com/office/drawing/2014/main" id="{DA5DDBBC-46AD-45E9-877D-0A0BC5770A6A}"/>
              </a:ext>
            </a:extLst>
          </p:cNvPr>
          <p:cNvSpPr/>
          <p:nvPr/>
        </p:nvSpPr>
        <p:spPr>
          <a:xfrm>
            <a:off x="587335" y="3521980"/>
            <a:ext cx="13469541" cy="399217"/>
          </a:xfrm>
          <a:prstGeom prst="rect">
            <a:avLst/>
          </a:prstGeom>
          <a:solidFill>
            <a:srgbClr val="000000">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Experience in leading acts of worship in a Catholic school</a:t>
            </a:r>
          </a:p>
        </p:txBody>
      </p:sp>
    </p:spTree>
    <p:extLst>
      <p:ext uri="{BB962C8B-B14F-4D97-AF65-F5344CB8AC3E}">
        <p14:creationId xmlns:p14="http://schemas.microsoft.com/office/powerpoint/2010/main" val="1963743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72095" y="377190"/>
            <a:ext cx="4363641" cy="428625"/>
          </a:xfrm>
          <a:prstGeom prst="rect">
            <a:avLst/>
          </a:prstGeom>
          <a:noFill/>
          <a:ln/>
        </p:spPr>
        <p:txBody>
          <a:bodyPr wrap="none" lIns="0" tIns="0" rIns="0" bIns="0" rtlCol="0" anchor="t"/>
          <a:lstStyle/>
          <a:p>
            <a:pPr marL="0" indent="0">
              <a:lnSpc>
                <a:spcPts val="3350"/>
              </a:lnSpc>
              <a:buNone/>
            </a:pPr>
            <a:r>
              <a:rPr lang="en-US" sz="2700" b="1" dirty="0">
                <a:solidFill>
                  <a:srgbClr val="443728"/>
                </a:solidFill>
                <a:latin typeface="Crimson Pro Bold" pitchFamily="34" charset="0"/>
                <a:ea typeface="Crimson Pro Bold" pitchFamily="34" charset="-122"/>
                <a:cs typeface="Crimson Pro Bold" pitchFamily="34" charset="-120"/>
              </a:rPr>
              <a:t>Person and Knowledge Specification </a:t>
            </a:r>
            <a:endParaRPr lang="en-US" sz="2700" dirty="0"/>
          </a:p>
        </p:txBody>
      </p:sp>
      <p:sp>
        <p:nvSpPr>
          <p:cNvPr id="3" name="Shape 1"/>
          <p:cNvSpPr/>
          <p:nvPr/>
        </p:nvSpPr>
        <p:spPr>
          <a:xfrm>
            <a:off x="572095" y="1080135"/>
            <a:ext cx="13486209" cy="6661785"/>
          </a:xfrm>
          <a:prstGeom prst="roundRect">
            <a:avLst>
              <a:gd name="adj" fmla="val 865"/>
            </a:avLst>
          </a:prstGeom>
          <a:noFill/>
          <a:ln w="7620">
            <a:solidFill>
              <a:srgbClr val="000000">
                <a:alpha val="8000"/>
              </a:srgbClr>
            </a:solidFill>
            <a:prstDash val="solid"/>
          </a:ln>
        </p:spPr>
      </p:sp>
      <p:sp>
        <p:nvSpPr>
          <p:cNvPr id="4" name="Shape 2"/>
          <p:cNvSpPr/>
          <p:nvPr/>
        </p:nvSpPr>
        <p:spPr>
          <a:xfrm>
            <a:off x="579715" y="1087755"/>
            <a:ext cx="13469541" cy="399217"/>
          </a:xfrm>
          <a:prstGeom prst="rect">
            <a:avLst/>
          </a:prstGeom>
          <a:solidFill>
            <a:srgbClr val="FFFFFF">
              <a:alpha val="4000"/>
            </a:srgbClr>
          </a:solidFill>
          <a:ln/>
        </p:spPr>
      </p:sp>
      <p:sp>
        <p:nvSpPr>
          <p:cNvPr id="5" name="Text 3"/>
          <p:cNvSpPr/>
          <p:nvPr/>
        </p:nvSpPr>
        <p:spPr>
          <a:xfrm>
            <a:off x="718304" y="1177647"/>
            <a:ext cx="4211241" cy="219432"/>
          </a:xfrm>
          <a:prstGeom prst="rect">
            <a:avLst/>
          </a:prstGeom>
          <a:noFill/>
          <a:ln/>
        </p:spPr>
        <p:txBody>
          <a:bodyPr wrap="none" lIns="0" tIns="0" rIns="0" bIns="0" rtlCol="0" anchor="t"/>
          <a:lstStyle/>
          <a:p>
            <a:pPr marL="0" indent="0">
              <a:lnSpc>
                <a:spcPts val="1700"/>
              </a:lnSpc>
              <a:buNone/>
            </a:pPr>
            <a:r>
              <a:rPr lang="en-US" sz="1050" b="1" dirty="0">
                <a:solidFill>
                  <a:srgbClr val="443728"/>
                </a:solidFill>
                <a:latin typeface="Open Sans" pitchFamily="34" charset="0"/>
                <a:ea typeface="Open Sans" pitchFamily="34" charset="-122"/>
                <a:cs typeface="Open Sans" pitchFamily="34" charset="-120"/>
              </a:rPr>
              <a:t>Criteria</a:t>
            </a:r>
            <a:endParaRPr lang="en-US" sz="1050" dirty="0"/>
          </a:p>
        </p:txBody>
      </p:sp>
      <p:sp>
        <p:nvSpPr>
          <p:cNvPr id="6" name="Text 4"/>
          <p:cNvSpPr/>
          <p:nvPr/>
        </p:nvSpPr>
        <p:spPr>
          <a:xfrm>
            <a:off x="5211485" y="1177647"/>
            <a:ext cx="4207431" cy="219432"/>
          </a:xfrm>
          <a:prstGeom prst="rect">
            <a:avLst/>
          </a:prstGeom>
          <a:noFill/>
          <a:ln/>
        </p:spPr>
        <p:txBody>
          <a:bodyPr wrap="none" lIns="0" tIns="0" rIns="0" bIns="0" rtlCol="0" anchor="t"/>
          <a:lstStyle/>
          <a:p>
            <a:pPr marL="0" indent="0">
              <a:lnSpc>
                <a:spcPts val="1700"/>
              </a:lnSpc>
              <a:buNone/>
            </a:pPr>
            <a:r>
              <a:rPr lang="en-US" sz="1050" b="1" dirty="0">
                <a:solidFill>
                  <a:srgbClr val="443728"/>
                </a:solidFill>
                <a:latin typeface="Open Sans" pitchFamily="34" charset="0"/>
                <a:ea typeface="Open Sans" pitchFamily="34" charset="-122"/>
                <a:cs typeface="Open Sans" pitchFamily="34" charset="-120"/>
              </a:rPr>
              <a:t>                                      Essential</a:t>
            </a:r>
            <a:endParaRPr lang="en-US" sz="1050" dirty="0"/>
          </a:p>
        </p:txBody>
      </p:sp>
      <p:sp>
        <p:nvSpPr>
          <p:cNvPr id="7" name="Text 5"/>
          <p:cNvSpPr/>
          <p:nvPr/>
        </p:nvSpPr>
        <p:spPr>
          <a:xfrm>
            <a:off x="9700855" y="1177647"/>
            <a:ext cx="4211241" cy="219432"/>
          </a:xfrm>
          <a:prstGeom prst="rect">
            <a:avLst/>
          </a:prstGeom>
          <a:noFill/>
          <a:ln/>
        </p:spPr>
        <p:txBody>
          <a:bodyPr wrap="none" lIns="0" tIns="0" rIns="0" bIns="0" rtlCol="0" anchor="t"/>
          <a:lstStyle/>
          <a:p>
            <a:pPr marL="0" indent="0">
              <a:lnSpc>
                <a:spcPts val="1700"/>
              </a:lnSpc>
              <a:buNone/>
            </a:pPr>
            <a:r>
              <a:rPr lang="en-US" sz="1050" b="1" dirty="0">
                <a:solidFill>
                  <a:srgbClr val="443728"/>
                </a:solidFill>
                <a:latin typeface="Open Sans" pitchFamily="34" charset="0"/>
                <a:ea typeface="Open Sans" pitchFamily="34" charset="-122"/>
                <a:cs typeface="Open Sans" pitchFamily="34" charset="-120"/>
              </a:rPr>
              <a:t>Desirable</a:t>
            </a:r>
            <a:endParaRPr lang="en-US" sz="1050" dirty="0"/>
          </a:p>
        </p:txBody>
      </p:sp>
      <p:sp>
        <p:nvSpPr>
          <p:cNvPr id="8" name="Shape 6"/>
          <p:cNvSpPr/>
          <p:nvPr/>
        </p:nvSpPr>
        <p:spPr>
          <a:xfrm>
            <a:off x="579715" y="1486972"/>
            <a:ext cx="13469541" cy="399217"/>
          </a:xfrm>
          <a:prstGeom prst="rect">
            <a:avLst/>
          </a:prstGeom>
          <a:solidFill>
            <a:srgbClr val="000000">
              <a:alpha val="4000"/>
            </a:srgbClr>
          </a:solidFill>
          <a:ln/>
        </p:spPr>
      </p:sp>
      <p:sp>
        <p:nvSpPr>
          <p:cNvPr id="9" name="Text 7"/>
          <p:cNvSpPr/>
          <p:nvPr/>
        </p:nvSpPr>
        <p:spPr>
          <a:xfrm>
            <a:off x="718304" y="1576864"/>
            <a:ext cx="4211241" cy="219432"/>
          </a:xfrm>
          <a:prstGeom prst="rect">
            <a:avLst/>
          </a:prstGeom>
          <a:noFill/>
          <a:ln/>
        </p:spPr>
        <p:txBody>
          <a:bodyPr wrap="none" lIns="0" tIns="0" rIns="0" bIns="0" rtlCol="0" anchor="t"/>
          <a:lstStyle/>
          <a:p>
            <a:pPr marL="0" indent="0">
              <a:lnSpc>
                <a:spcPts val="1700"/>
              </a:lnSpc>
              <a:buNone/>
            </a:pPr>
            <a:r>
              <a:rPr lang="en-US" sz="1050" b="1" dirty="0">
                <a:solidFill>
                  <a:srgbClr val="443728"/>
                </a:solidFill>
                <a:latin typeface="Open Sans" pitchFamily="34" charset="0"/>
                <a:ea typeface="Open Sans" pitchFamily="34" charset="-122"/>
                <a:cs typeface="Open Sans" pitchFamily="34" charset="-120"/>
              </a:rPr>
              <a:t>Experience</a:t>
            </a:r>
            <a:endParaRPr lang="en-US" sz="1050" dirty="0"/>
          </a:p>
        </p:txBody>
      </p:sp>
      <p:sp>
        <p:nvSpPr>
          <p:cNvPr id="10" name="Text 8"/>
          <p:cNvSpPr/>
          <p:nvPr/>
        </p:nvSpPr>
        <p:spPr>
          <a:xfrm>
            <a:off x="5211485" y="1576864"/>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11" name="Text 9"/>
          <p:cNvSpPr/>
          <p:nvPr/>
        </p:nvSpPr>
        <p:spPr>
          <a:xfrm>
            <a:off x="9700855" y="1576864"/>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12" name="Shape 10"/>
          <p:cNvSpPr/>
          <p:nvPr/>
        </p:nvSpPr>
        <p:spPr>
          <a:xfrm>
            <a:off x="579715" y="1886188"/>
            <a:ext cx="13469541" cy="399217"/>
          </a:xfrm>
          <a:prstGeom prst="rect">
            <a:avLst/>
          </a:prstGeom>
          <a:solidFill>
            <a:srgbClr val="FFFFFF">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Understanding of effective budget planning &amp; resource deployment</a:t>
            </a:r>
          </a:p>
        </p:txBody>
      </p:sp>
      <p:sp>
        <p:nvSpPr>
          <p:cNvPr id="13" name="Text 11"/>
          <p:cNvSpPr/>
          <p:nvPr/>
        </p:nvSpPr>
        <p:spPr>
          <a:xfrm>
            <a:off x="718304" y="2284682"/>
            <a:ext cx="5706137" cy="190887"/>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Experience of performance management and supporting the continuing professional </a:t>
            </a:r>
          </a:p>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Development of colleagues  </a:t>
            </a:r>
            <a:endParaRPr lang="en-US" sz="1050" dirty="0"/>
          </a:p>
        </p:txBody>
      </p:sp>
      <p:sp>
        <p:nvSpPr>
          <p:cNvPr id="14" name="Text 12"/>
          <p:cNvSpPr/>
          <p:nvPr/>
        </p:nvSpPr>
        <p:spPr>
          <a:xfrm>
            <a:off x="5211485" y="1976080"/>
            <a:ext cx="420743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15" name="Text 13"/>
          <p:cNvSpPr/>
          <p:nvPr/>
        </p:nvSpPr>
        <p:spPr>
          <a:xfrm>
            <a:off x="9700855" y="1976080"/>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16" name="Shape 14"/>
          <p:cNvSpPr/>
          <p:nvPr/>
        </p:nvSpPr>
        <p:spPr>
          <a:xfrm>
            <a:off x="579715" y="2285405"/>
            <a:ext cx="13469541" cy="618649"/>
          </a:xfrm>
          <a:prstGeom prst="rect">
            <a:avLst/>
          </a:prstGeom>
          <a:solidFill>
            <a:srgbClr val="000000">
              <a:alpha val="4000"/>
            </a:srgbClr>
          </a:solidFill>
          <a:ln/>
        </p:spPr>
        <p:txBody>
          <a:bodyPr/>
          <a:lstStyle/>
          <a:p>
            <a:r>
              <a:rPr lang="en-GB" sz="1100" dirty="0">
                <a:latin typeface="Open Sans" panose="020B0606030504020204" pitchFamily="34" charset="0"/>
                <a:ea typeface="Open Sans" panose="020B0606030504020204" pitchFamily="34" charset="0"/>
                <a:cs typeface="Open Sans" panose="020B0606030504020204" pitchFamily="34" charset="0"/>
              </a:rPr>
              <a:t> </a:t>
            </a:r>
          </a:p>
        </p:txBody>
      </p:sp>
      <p:sp>
        <p:nvSpPr>
          <p:cNvPr id="17" name="Text 15"/>
          <p:cNvSpPr/>
          <p:nvPr/>
        </p:nvSpPr>
        <p:spPr>
          <a:xfrm>
            <a:off x="718304" y="2375297"/>
            <a:ext cx="4211241" cy="438864"/>
          </a:xfrm>
          <a:prstGeom prst="rect">
            <a:avLst/>
          </a:prstGeom>
          <a:noFill/>
          <a:ln/>
        </p:spPr>
        <p:txBody>
          <a:bodyPr wrap="square" lIns="0" tIns="0" rIns="0" bIns="0" rtlCol="0" anchor="t"/>
          <a:lstStyle/>
          <a:p>
            <a:pPr marL="0" indent="0">
              <a:lnSpc>
                <a:spcPts val="1700"/>
              </a:lnSpc>
              <a:buNone/>
            </a:pPr>
            <a:endParaRPr lang="en-US" sz="1050" dirty="0"/>
          </a:p>
        </p:txBody>
      </p:sp>
      <p:sp>
        <p:nvSpPr>
          <p:cNvPr id="18" name="Text 16"/>
          <p:cNvSpPr/>
          <p:nvPr/>
        </p:nvSpPr>
        <p:spPr>
          <a:xfrm>
            <a:off x="5211485" y="2375297"/>
            <a:ext cx="420743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19" name="Text 17"/>
          <p:cNvSpPr/>
          <p:nvPr/>
        </p:nvSpPr>
        <p:spPr>
          <a:xfrm>
            <a:off x="9700855" y="2375297"/>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20" name="Shape 18"/>
          <p:cNvSpPr/>
          <p:nvPr/>
        </p:nvSpPr>
        <p:spPr>
          <a:xfrm>
            <a:off x="579715" y="2904053"/>
            <a:ext cx="13469541" cy="618649"/>
          </a:xfrm>
          <a:prstGeom prst="rect">
            <a:avLst/>
          </a:prstGeom>
          <a:solidFill>
            <a:srgbClr val="FFFFFF">
              <a:alpha val="4000"/>
            </a:srgbClr>
          </a:solidFill>
          <a:ln/>
        </p:spPr>
      </p:sp>
      <p:sp>
        <p:nvSpPr>
          <p:cNvPr id="21" name="Text 19"/>
          <p:cNvSpPr/>
          <p:nvPr/>
        </p:nvSpPr>
        <p:spPr>
          <a:xfrm>
            <a:off x="709256" y="2993946"/>
            <a:ext cx="4220290" cy="438864"/>
          </a:xfrm>
          <a:prstGeom prst="rect">
            <a:avLst/>
          </a:prstGeom>
          <a:noFill/>
          <a:ln/>
        </p:spPr>
        <p:txBody>
          <a:bodyPr wrap="squar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Experiencing of working with Governors to enable them to fulfill whole school responsibilities </a:t>
            </a:r>
          </a:p>
        </p:txBody>
      </p:sp>
      <p:sp>
        <p:nvSpPr>
          <p:cNvPr id="22" name="Text 20"/>
          <p:cNvSpPr/>
          <p:nvPr/>
        </p:nvSpPr>
        <p:spPr>
          <a:xfrm>
            <a:off x="5211485" y="2993946"/>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23" name="Text 21"/>
          <p:cNvSpPr/>
          <p:nvPr/>
        </p:nvSpPr>
        <p:spPr>
          <a:xfrm>
            <a:off x="6532353" y="2993946"/>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26" name="Text 24"/>
          <p:cNvSpPr/>
          <p:nvPr/>
        </p:nvSpPr>
        <p:spPr>
          <a:xfrm>
            <a:off x="5211485" y="3612594"/>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27" name="Text 25"/>
          <p:cNvSpPr/>
          <p:nvPr/>
        </p:nvSpPr>
        <p:spPr>
          <a:xfrm>
            <a:off x="6424441" y="3579852"/>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28" name="Shape 26"/>
          <p:cNvSpPr/>
          <p:nvPr/>
        </p:nvSpPr>
        <p:spPr>
          <a:xfrm>
            <a:off x="579715" y="3921919"/>
            <a:ext cx="13469541" cy="618649"/>
          </a:xfrm>
          <a:prstGeom prst="rect">
            <a:avLst/>
          </a:prstGeom>
          <a:solidFill>
            <a:srgbClr val="FFFFFF">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Understanding of how financial &amp; resource management enable a school to</a:t>
            </a:r>
          </a:p>
          <a:p>
            <a:r>
              <a:rPr lang="en-GB" sz="1050" dirty="0">
                <a:latin typeface="Open Sans" panose="020B0606030504020204" pitchFamily="34" charset="0"/>
                <a:ea typeface="Open Sans" panose="020B0606030504020204" pitchFamily="34" charset="0"/>
                <a:cs typeface="Open Sans" panose="020B0606030504020204" pitchFamily="34" charset="0"/>
              </a:rPr>
              <a:t>Achieve its educational priorities </a:t>
            </a:r>
          </a:p>
        </p:txBody>
      </p:sp>
      <p:sp>
        <p:nvSpPr>
          <p:cNvPr id="29" name="Text 27"/>
          <p:cNvSpPr/>
          <p:nvPr/>
        </p:nvSpPr>
        <p:spPr>
          <a:xfrm>
            <a:off x="718304" y="4011811"/>
            <a:ext cx="4211241" cy="438864"/>
          </a:xfrm>
          <a:prstGeom prst="rect">
            <a:avLst/>
          </a:prstGeom>
          <a:noFill/>
          <a:ln/>
        </p:spPr>
        <p:txBody>
          <a:bodyPr wrap="square" lIns="0" tIns="0" rIns="0" bIns="0" rtlCol="0" anchor="t"/>
          <a:lstStyle/>
          <a:p>
            <a:pPr marL="0" indent="0">
              <a:lnSpc>
                <a:spcPts val="1700"/>
              </a:lnSpc>
              <a:buNone/>
            </a:pPr>
            <a:endParaRPr lang="en-US" sz="1050" dirty="0"/>
          </a:p>
        </p:txBody>
      </p:sp>
      <p:sp>
        <p:nvSpPr>
          <p:cNvPr id="30" name="Text 28"/>
          <p:cNvSpPr/>
          <p:nvPr/>
        </p:nvSpPr>
        <p:spPr>
          <a:xfrm>
            <a:off x="5211485" y="4011811"/>
            <a:ext cx="420743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31" name="Text 29"/>
          <p:cNvSpPr/>
          <p:nvPr/>
        </p:nvSpPr>
        <p:spPr>
          <a:xfrm>
            <a:off x="9700855" y="4011811"/>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32" name="Shape 30"/>
          <p:cNvSpPr/>
          <p:nvPr/>
        </p:nvSpPr>
        <p:spPr>
          <a:xfrm>
            <a:off x="596374" y="4460288"/>
            <a:ext cx="13469541" cy="399217"/>
          </a:xfrm>
          <a:prstGeom prst="rect">
            <a:avLst/>
          </a:prstGeom>
          <a:solidFill>
            <a:srgbClr val="000000">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Principles and practice of effective strategies for learning &amp; assessment  </a:t>
            </a:r>
          </a:p>
        </p:txBody>
      </p:sp>
      <p:sp>
        <p:nvSpPr>
          <p:cNvPr id="33" name="Text 31"/>
          <p:cNvSpPr/>
          <p:nvPr/>
        </p:nvSpPr>
        <p:spPr>
          <a:xfrm>
            <a:off x="709256" y="4492237"/>
            <a:ext cx="4207431" cy="618649"/>
          </a:xfrm>
          <a:prstGeom prst="rect">
            <a:avLst/>
          </a:prstGeom>
          <a:noFill/>
          <a:ln/>
        </p:spPr>
        <p:txBody>
          <a:bodyPr wrap="none" lIns="0" tIns="0" rIns="0" bIns="0" rtlCol="0" anchor="t"/>
          <a:lstStyle/>
          <a:p>
            <a:pPr marL="0" indent="0">
              <a:lnSpc>
                <a:spcPts val="1700"/>
              </a:lnSpc>
              <a:buNone/>
            </a:pPr>
            <a:endParaRPr lang="en-US" sz="1050" dirty="0">
              <a:solidFill>
                <a:srgbClr val="443728"/>
              </a:solidFill>
              <a:latin typeface="Open Sans" pitchFamily="34" charset="0"/>
              <a:ea typeface="Open Sans" pitchFamily="34" charset="-122"/>
              <a:cs typeface="Open Sans" pitchFamily="34" charset="-120"/>
            </a:endParaRPr>
          </a:p>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p>
          <a:p>
            <a:pPr marL="0" indent="0">
              <a:lnSpc>
                <a:spcPts val="1700"/>
              </a:lnSpc>
              <a:buNone/>
            </a:pPr>
            <a:endParaRPr lang="en-US" sz="1050" dirty="0"/>
          </a:p>
        </p:txBody>
      </p:sp>
      <p:sp>
        <p:nvSpPr>
          <p:cNvPr id="34" name="Text 32"/>
          <p:cNvSpPr/>
          <p:nvPr/>
        </p:nvSpPr>
        <p:spPr>
          <a:xfrm>
            <a:off x="4430542" y="4609631"/>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35" name="Text 33"/>
          <p:cNvSpPr/>
          <p:nvPr/>
        </p:nvSpPr>
        <p:spPr>
          <a:xfrm>
            <a:off x="6209415" y="4554744"/>
            <a:ext cx="1594884" cy="274319"/>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36" name="Shape 34"/>
          <p:cNvSpPr/>
          <p:nvPr/>
        </p:nvSpPr>
        <p:spPr>
          <a:xfrm>
            <a:off x="8095501" y="5067294"/>
            <a:ext cx="4121460" cy="399217"/>
          </a:xfrm>
          <a:prstGeom prst="rect">
            <a:avLst/>
          </a:prstGeom>
          <a:solidFill>
            <a:srgbClr val="FFFFFF">
              <a:alpha val="4000"/>
            </a:srgbClr>
          </a:solidFill>
          <a:ln/>
        </p:spPr>
        <p:txBody>
          <a:bodyPr/>
          <a:lstStyle/>
          <a:p>
            <a:endParaRPr lang="en-GB" sz="1050"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Text 35"/>
          <p:cNvSpPr/>
          <p:nvPr/>
        </p:nvSpPr>
        <p:spPr>
          <a:xfrm>
            <a:off x="709256" y="5029675"/>
            <a:ext cx="4220289" cy="229045"/>
          </a:xfrm>
          <a:prstGeom prst="rect">
            <a:avLst/>
          </a:prstGeom>
          <a:noFill/>
          <a:ln/>
        </p:spPr>
        <p:txBody>
          <a:bodyPr wrap="none" lIns="0" tIns="0" rIns="0" bIns="0" rtlCol="0" anchor="t"/>
          <a:lstStyle/>
          <a:p>
            <a:pPr marL="0" indent="0">
              <a:lnSpc>
                <a:spcPts val="1700"/>
              </a:lnSpc>
              <a:buNone/>
            </a:pPr>
            <a:r>
              <a:rPr lang="en-US" sz="1050" dirty="0">
                <a:latin typeface="Open Sans" panose="020B0606030504020204" pitchFamily="34" charset="0"/>
                <a:ea typeface="Open Sans" panose="020B0606030504020204" pitchFamily="34" charset="0"/>
                <a:cs typeface="Open Sans" panose="020B0606030504020204" pitchFamily="34" charset="0"/>
              </a:rPr>
              <a:t>Ability to demonstrate accuracy </a:t>
            </a:r>
          </a:p>
        </p:txBody>
      </p:sp>
      <p:sp>
        <p:nvSpPr>
          <p:cNvPr id="38" name="Text 36"/>
          <p:cNvSpPr/>
          <p:nvPr/>
        </p:nvSpPr>
        <p:spPr>
          <a:xfrm>
            <a:off x="5211485" y="5029676"/>
            <a:ext cx="420743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 </a:t>
            </a:r>
            <a:endParaRPr lang="en-US" sz="1050" dirty="0"/>
          </a:p>
        </p:txBody>
      </p:sp>
      <p:sp>
        <p:nvSpPr>
          <p:cNvPr id="39" name="Text 37"/>
          <p:cNvSpPr/>
          <p:nvPr/>
        </p:nvSpPr>
        <p:spPr>
          <a:xfrm>
            <a:off x="9700855" y="5029676"/>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40" name="Shape 38"/>
          <p:cNvSpPr/>
          <p:nvPr/>
        </p:nvSpPr>
        <p:spPr>
          <a:xfrm>
            <a:off x="579715" y="5339001"/>
            <a:ext cx="13460493" cy="399217"/>
          </a:xfrm>
          <a:prstGeom prst="rect">
            <a:avLst/>
          </a:prstGeom>
          <a:solidFill>
            <a:srgbClr val="000000">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Organisational skills </a:t>
            </a:r>
          </a:p>
        </p:txBody>
      </p:sp>
      <p:sp>
        <p:nvSpPr>
          <p:cNvPr id="41" name="Text 39"/>
          <p:cNvSpPr/>
          <p:nvPr/>
        </p:nvSpPr>
        <p:spPr>
          <a:xfrm>
            <a:off x="718304" y="5428893"/>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42" name="Text 40"/>
          <p:cNvSpPr/>
          <p:nvPr/>
        </p:nvSpPr>
        <p:spPr>
          <a:xfrm>
            <a:off x="5211485" y="5428893"/>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43" name="Text 41"/>
          <p:cNvSpPr/>
          <p:nvPr/>
        </p:nvSpPr>
        <p:spPr>
          <a:xfrm>
            <a:off x="5502473" y="5483780"/>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44" name="Shape 42"/>
          <p:cNvSpPr/>
          <p:nvPr/>
        </p:nvSpPr>
        <p:spPr>
          <a:xfrm>
            <a:off x="579715" y="5716548"/>
            <a:ext cx="13469541" cy="399217"/>
          </a:xfrm>
          <a:prstGeom prst="rect">
            <a:avLst/>
          </a:prstGeom>
          <a:solidFill>
            <a:srgbClr val="FFFFFF">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Working knowledge &amp; skills of ICT</a:t>
            </a:r>
          </a:p>
        </p:txBody>
      </p:sp>
      <p:sp>
        <p:nvSpPr>
          <p:cNvPr id="45" name="Text 43"/>
          <p:cNvSpPr/>
          <p:nvPr/>
        </p:nvSpPr>
        <p:spPr>
          <a:xfrm>
            <a:off x="709256" y="5760757"/>
            <a:ext cx="4638921" cy="438024"/>
          </a:xfrm>
          <a:prstGeom prst="rect">
            <a:avLst/>
          </a:prstGeom>
          <a:noFill/>
          <a:ln/>
        </p:spPr>
        <p:txBody>
          <a:bodyPr wrap="none" lIns="0" tIns="0" rIns="0" bIns="0" rtlCol="0" anchor="t"/>
          <a:lstStyle/>
          <a:p>
            <a:pPr marL="0" indent="0">
              <a:lnSpc>
                <a:spcPts val="1700"/>
              </a:lnSpc>
              <a:buNone/>
            </a:pPr>
            <a:endParaRPr lang="en-US" sz="1050" dirty="0">
              <a:latin typeface="Open Sans" panose="020B0606030504020204" pitchFamily="34" charset="0"/>
              <a:ea typeface="Open Sans" panose="020B0606030504020204" pitchFamily="34" charset="0"/>
              <a:cs typeface="Open Sans" panose="020B0606030504020204" pitchFamily="34" charset="0"/>
            </a:endParaRPr>
          </a:p>
        </p:txBody>
      </p:sp>
      <p:sp>
        <p:nvSpPr>
          <p:cNvPr id="46" name="Text 44"/>
          <p:cNvSpPr/>
          <p:nvPr/>
        </p:nvSpPr>
        <p:spPr>
          <a:xfrm>
            <a:off x="5211485" y="5828109"/>
            <a:ext cx="420743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47" name="Text 45"/>
          <p:cNvSpPr/>
          <p:nvPr/>
        </p:nvSpPr>
        <p:spPr>
          <a:xfrm>
            <a:off x="9700855" y="5828109"/>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48" name="Shape 46"/>
          <p:cNvSpPr/>
          <p:nvPr/>
        </p:nvSpPr>
        <p:spPr>
          <a:xfrm>
            <a:off x="588764" y="6137434"/>
            <a:ext cx="13460492" cy="399217"/>
          </a:xfrm>
          <a:prstGeom prst="rect">
            <a:avLst/>
          </a:prstGeom>
          <a:solidFill>
            <a:srgbClr val="000000">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Good communication skills with people of all levels </a:t>
            </a:r>
          </a:p>
        </p:txBody>
      </p:sp>
      <p:sp>
        <p:nvSpPr>
          <p:cNvPr id="49" name="Text 47"/>
          <p:cNvSpPr/>
          <p:nvPr/>
        </p:nvSpPr>
        <p:spPr>
          <a:xfrm>
            <a:off x="718304" y="6227326"/>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50" name="Text 48"/>
          <p:cNvSpPr/>
          <p:nvPr/>
        </p:nvSpPr>
        <p:spPr>
          <a:xfrm>
            <a:off x="5211485" y="6227326"/>
            <a:ext cx="420743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51" name="Text 49"/>
          <p:cNvSpPr/>
          <p:nvPr/>
        </p:nvSpPr>
        <p:spPr>
          <a:xfrm>
            <a:off x="9700855" y="6227326"/>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52" name="Shape 50"/>
          <p:cNvSpPr/>
          <p:nvPr/>
        </p:nvSpPr>
        <p:spPr>
          <a:xfrm>
            <a:off x="564483" y="6580843"/>
            <a:ext cx="13469541" cy="399217"/>
          </a:xfrm>
          <a:prstGeom prst="rect">
            <a:avLst/>
          </a:prstGeom>
          <a:solidFill>
            <a:srgbClr val="FFFFFF">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Ability to gain respect from pupils through manner of confidence &amp; authority </a:t>
            </a:r>
          </a:p>
        </p:txBody>
      </p:sp>
      <p:sp>
        <p:nvSpPr>
          <p:cNvPr id="53" name="Text 51"/>
          <p:cNvSpPr/>
          <p:nvPr/>
        </p:nvSpPr>
        <p:spPr>
          <a:xfrm>
            <a:off x="718304" y="6626543"/>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54" name="Text 52"/>
          <p:cNvSpPr/>
          <p:nvPr/>
        </p:nvSpPr>
        <p:spPr>
          <a:xfrm>
            <a:off x="5211485" y="6626543"/>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55" name="Text 53"/>
          <p:cNvSpPr/>
          <p:nvPr/>
        </p:nvSpPr>
        <p:spPr>
          <a:xfrm>
            <a:off x="5489614" y="6600455"/>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56" name="Shape 54"/>
          <p:cNvSpPr/>
          <p:nvPr/>
        </p:nvSpPr>
        <p:spPr>
          <a:xfrm>
            <a:off x="579715" y="6935867"/>
            <a:ext cx="13469541" cy="399217"/>
          </a:xfrm>
          <a:prstGeom prst="rect">
            <a:avLst/>
          </a:prstGeom>
          <a:solidFill>
            <a:srgbClr val="000000">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Financial understanding and / or management of budgets </a:t>
            </a:r>
          </a:p>
        </p:txBody>
      </p:sp>
      <p:sp>
        <p:nvSpPr>
          <p:cNvPr id="57" name="Text 55"/>
          <p:cNvSpPr/>
          <p:nvPr/>
        </p:nvSpPr>
        <p:spPr>
          <a:xfrm>
            <a:off x="718304" y="7025759"/>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58" name="Text 56"/>
          <p:cNvSpPr/>
          <p:nvPr/>
        </p:nvSpPr>
        <p:spPr>
          <a:xfrm>
            <a:off x="5211485" y="7025759"/>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59" name="Text 57"/>
          <p:cNvSpPr/>
          <p:nvPr/>
        </p:nvSpPr>
        <p:spPr>
          <a:xfrm>
            <a:off x="6415393" y="7068384"/>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60" name="Shape 58"/>
          <p:cNvSpPr/>
          <p:nvPr/>
        </p:nvSpPr>
        <p:spPr>
          <a:xfrm>
            <a:off x="579715" y="7335083"/>
            <a:ext cx="13469541" cy="399217"/>
          </a:xfrm>
          <a:prstGeom prst="rect">
            <a:avLst/>
          </a:prstGeom>
          <a:solidFill>
            <a:srgbClr val="FFFFFF">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Ability to analyse data </a:t>
            </a:r>
          </a:p>
        </p:txBody>
      </p:sp>
      <p:sp>
        <p:nvSpPr>
          <p:cNvPr id="61" name="Text 59"/>
          <p:cNvSpPr/>
          <p:nvPr/>
        </p:nvSpPr>
        <p:spPr>
          <a:xfrm>
            <a:off x="718304" y="7424976"/>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62" name="Text 60"/>
          <p:cNvSpPr/>
          <p:nvPr/>
        </p:nvSpPr>
        <p:spPr>
          <a:xfrm>
            <a:off x="5211485" y="7424976"/>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63" name="Text 61"/>
          <p:cNvSpPr/>
          <p:nvPr/>
        </p:nvSpPr>
        <p:spPr>
          <a:xfrm>
            <a:off x="6415394" y="7446645"/>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65" name="Shape 30">
            <a:extLst>
              <a:ext uri="{FF2B5EF4-FFF2-40B4-BE49-F238E27FC236}">
                <a16:creationId xmlns:a16="http://schemas.microsoft.com/office/drawing/2014/main" id="{20321216-5806-498C-B07C-65B6EFB4A2AC}"/>
              </a:ext>
            </a:extLst>
          </p:cNvPr>
          <p:cNvSpPr/>
          <p:nvPr/>
        </p:nvSpPr>
        <p:spPr>
          <a:xfrm>
            <a:off x="596374" y="3475435"/>
            <a:ext cx="13469541" cy="399217"/>
          </a:xfrm>
          <a:prstGeom prst="rect">
            <a:avLst/>
          </a:prstGeom>
          <a:solidFill>
            <a:srgbClr val="000000">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Successful involvement in staff recruitment / appointment / induction </a:t>
            </a:r>
          </a:p>
        </p:txBody>
      </p:sp>
      <p:sp>
        <p:nvSpPr>
          <p:cNvPr id="25" name="Control 1">
            <a:extLst>
              <a:ext uri="{FF2B5EF4-FFF2-40B4-BE49-F238E27FC236}">
                <a16:creationId xmlns:a16="http://schemas.microsoft.com/office/drawing/2014/main" id="{ED22D3DE-0D96-4680-ABD3-2750DEF7E505}"/>
              </a:ext>
            </a:extLst>
          </p:cNvPr>
          <p:cNvSpPr>
            <a:spLocks noChangeArrowheads="1" noChangeShapeType="1"/>
          </p:cNvSpPr>
          <p:nvPr/>
        </p:nvSpPr>
        <p:spPr bwMode="auto">
          <a:xfrm>
            <a:off x="1042406" y="4997767"/>
            <a:ext cx="3694113" cy="5291138"/>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Tree>
    <p:extLst>
      <p:ext uri="{BB962C8B-B14F-4D97-AF65-F5344CB8AC3E}">
        <p14:creationId xmlns:p14="http://schemas.microsoft.com/office/powerpoint/2010/main" val="1514782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72095" y="377190"/>
            <a:ext cx="4363641" cy="428625"/>
          </a:xfrm>
          <a:prstGeom prst="rect">
            <a:avLst/>
          </a:prstGeom>
          <a:noFill/>
          <a:ln/>
        </p:spPr>
        <p:txBody>
          <a:bodyPr wrap="none" lIns="0" tIns="0" rIns="0" bIns="0" rtlCol="0" anchor="t"/>
          <a:lstStyle/>
          <a:p>
            <a:pPr marL="0" indent="0">
              <a:lnSpc>
                <a:spcPts val="3350"/>
              </a:lnSpc>
              <a:buNone/>
            </a:pPr>
            <a:r>
              <a:rPr lang="en-US" sz="2700" b="1" dirty="0">
                <a:solidFill>
                  <a:srgbClr val="443728"/>
                </a:solidFill>
                <a:latin typeface="Crimson Pro Bold" pitchFamily="34" charset="0"/>
                <a:ea typeface="Crimson Pro Bold" pitchFamily="34" charset="-122"/>
                <a:cs typeface="Crimson Pro Bold" pitchFamily="34" charset="-120"/>
              </a:rPr>
              <a:t>Person and Knowledge Specification </a:t>
            </a:r>
            <a:endParaRPr lang="en-US" sz="2700" dirty="0"/>
          </a:p>
        </p:txBody>
      </p:sp>
      <p:sp>
        <p:nvSpPr>
          <p:cNvPr id="3" name="Shape 1"/>
          <p:cNvSpPr/>
          <p:nvPr/>
        </p:nvSpPr>
        <p:spPr>
          <a:xfrm>
            <a:off x="572095" y="1080135"/>
            <a:ext cx="13486209" cy="6661785"/>
          </a:xfrm>
          <a:prstGeom prst="roundRect">
            <a:avLst>
              <a:gd name="adj" fmla="val 865"/>
            </a:avLst>
          </a:prstGeom>
          <a:noFill/>
          <a:ln w="7620">
            <a:solidFill>
              <a:srgbClr val="000000">
                <a:alpha val="8000"/>
              </a:srgbClr>
            </a:solidFill>
            <a:prstDash val="solid"/>
          </a:ln>
        </p:spPr>
      </p:sp>
      <p:sp>
        <p:nvSpPr>
          <p:cNvPr id="4" name="Shape 2"/>
          <p:cNvSpPr/>
          <p:nvPr/>
        </p:nvSpPr>
        <p:spPr>
          <a:xfrm>
            <a:off x="579715" y="1087755"/>
            <a:ext cx="13469541" cy="399217"/>
          </a:xfrm>
          <a:prstGeom prst="rect">
            <a:avLst/>
          </a:prstGeom>
          <a:solidFill>
            <a:srgbClr val="FFFFFF">
              <a:alpha val="4000"/>
            </a:srgbClr>
          </a:solidFill>
          <a:ln/>
        </p:spPr>
      </p:sp>
      <p:sp>
        <p:nvSpPr>
          <p:cNvPr id="5" name="Text 3"/>
          <p:cNvSpPr/>
          <p:nvPr/>
        </p:nvSpPr>
        <p:spPr>
          <a:xfrm>
            <a:off x="718304" y="1177647"/>
            <a:ext cx="4211241" cy="219432"/>
          </a:xfrm>
          <a:prstGeom prst="rect">
            <a:avLst/>
          </a:prstGeom>
          <a:noFill/>
          <a:ln/>
        </p:spPr>
        <p:txBody>
          <a:bodyPr wrap="none" lIns="0" tIns="0" rIns="0" bIns="0" rtlCol="0" anchor="t"/>
          <a:lstStyle/>
          <a:p>
            <a:pPr marL="0" indent="0">
              <a:lnSpc>
                <a:spcPts val="1700"/>
              </a:lnSpc>
              <a:buNone/>
            </a:pPr>
            <a:r>
              <a:rPr lang="en-US" sz="1050" b="1" dirty="0">
                <a:solidFill>
                  <a:srgbClr val="443728"/>
                </a:solidFill>
                <a:latin typeface="Open Sans" pitchFamily="34" charset="0"/>
                <a:ea typeface="Open Sans" pitchFamily="34" charset="-122"/>
                <a:cs typeface="Open Sans" pitchFamily="34" charset="-120"/>
              </a:rPr>
              <a:t>Criteria</a:t>
            </a:r>
            <a:endParaRPr lang="en-US" sz="1050" dirty="0"/>
          </a:p>
        </p:txBody>
      </p:sp>
      <p:sp>
        <p:nvSpPr>
          <p:cNvPr id="6" name="Text 4"/>
          <p:cNvSpPr/>
          <p:nvPr/>
        </p:nvSpPr>
        <p:spPr>
          <a:xfrm>
            <a:off x="5211485" y="1177647"/>
            <a:ext cx="4207431" cy="219432"/>
          </a:xfrm>
          <a:prstGeom prst="rect">
            <a:avLst/>
          </a:prstGeom>
          <a:noFill/>
          <a:ln/>
        </p:spPr>
        <p:txBody>
          <a:bodyPr wrap="none" lIns="0" tIns="0" rIns="0" bIns="0" rtlCol="0" anchor="t"/>
          <a:lstStyle/>
          <a:p>
            <a:pPr marL="0" indent="0">
              <a:lnSpc>
                <a:spcPts val="1700"/>
              </a:lnSpc>
              <a:buNone/>
            </a:pPr>
            <a:r>
              <a:rPr lang="en-US" sz="1050" b="1" dirty="0">
                <a:solidFill>
                  <a:srgbClr val="443728"/>
                </a:solidFill>
                <a:latin typeface="Open Sans" pitchFamily="34" charset="0"/>
                <a:ea typeface="Open Sans" pitchFamily="34" charset="-122"/>
                <a:cs typeface="Open Sans" pitchFamily="34" charset="-120"/>
              </a:rPr>
              <a:t>                                      Essential</a:t>
            </a:r>
            <a:endParaRPr lang="en-US" sz="1050" dirty="0"/>
          </a:p>
        </p:txBody>
      </p:sp>
      <p:sp>
        <p:nvSpPr>
          <p:cNvPr id="7" name="Text 5"/>
          <p:cNvSpPr/>
          <p:nvPr/>
        </p:nvSpPr>
        <p:spPr>
          <a:xfrm>
            <a:off x="9700855" y="1177647"/>
            <a:ext cx="4211241" cy="219432"/>
          </a:xfrm>
          <a:prstGeom prst="rect">
            <a:avLst/>
          </a:prstGeom>
          <a:noFill/>
          <a:ln/>
        </p:spPr>
        <p:txBody>
          <a:bodyPr wrap="none" lIns="0" tIns="0" rIns="0" bIns="0" rtlCol="0" anchor="t"/>
          <a:lstStyle/>
          <a:p>
            <a:pPr marL="0" indent="0">
              <a:lnSpc>
                <a:spcPts val="1700"/>
              </a:lnSpc>
              <a:buNone/>
            </a:pPr>
            <a:r>
              <a:rPr lang="en-US" sz="1050" b="1" dirty="0">
                <a:solidFill>
                  <a:srgbClr val="443728"/>
                </a:solidFill>
                <a:latin typeface="Open Sans" pitchFamily="34" charset="0"/>
                <a:ea typeface="Open Sans" pitchFamily="34" charset="-122"/>
                <a:cs typeface="Open Sans" pitchFamily="34" charset="-120"/>
              </a:rPr>
              <a:t>Desirable</a:t>
            </a:r>
            <a:endParaRPr lang="en-US" sz="1050" dirty="0"/>
          </a:p>
        </p:txBody>
      </p:sp>
      <p:sp>
        <p:nvSpPr>
          <p:cNvPr id="8" name="Shape 6"/>
          <p:cNvSpPr/>
          <p:nvPr/>
        </p:nvSpPr>
        <p:spPr>
          <a:xfrm>
            <a:off x="579715" y="1486972"/>
            <a:ext cx="13469541" cy="399217"/>
          </a:xfrm>
          <a:prstGeom prst="rect">
            <a:avLst/>
          </a:prstGeom>
          <a:solidFill>
            <a:srgbClr val="000000">
              <a:alpha val="4000"/>
            </a:srgbClr>
          </a:solidFill>
          <a:ln/>
        </p:spPr>
      </p:sp>
      <p:sp>
        <p:nvSpPr>
          <p:cNvPr id="9" name="Text 7"/>
          <p:cNvSpPr/>
          <p:nvPr/>
        </p:nvSpPr>
        <p:spPr>
          <a:xfrm>
            <a:off x="718304" y="1576864"/>
            <a:ext cx="4211241" cy="219432"/>
          </a:xfrm>
          <a:prstGeom prst="rect">
            <a:avLst/>
          </a:prstGeom>
          <a:noFill/>
          <a:ln/>
        </p:spPr>
        <p:txBody>
          <a:bodyPr wrap="none" lIns="0" tIns="0" rIns="0" bIns="0" rtlCol="0" anchor="t"/>
          <a:lstStyle/>
          <a:p>
            <a:pPr marL="0" indent="0">
              <a:lnSpc>
                <a:spcPts val="1700"/>
              </a:lnSpc>
              <a:buNone/>
            </a:pPr>
            <a:r>
              <a:rPr lang="en-US" sz="1050" b="1" dirty="0">
                <a:solidFill>
                  <a:srgbClr val="443728"/>
                </a:solidFill>
                <a:latin typeface="Open Sans" pitchFamily="34" charset="0"/>
                <a:ea typeface="Open Sans" pitchFamily="34" charset="-122"/>
                <a:cs typeface="Open Sans" pitchFamily="34" charset="-120"/>
              </a:rPr>
              <a:t>Experience</a:t>
            </a:r>
            <a:endParaRPr lang="en-US" sz="1050" dirty="0"/>
          </a:p>
        </p:txBody>
      </p:sp>
      <p:sp>
        <p:nvSpPr>
          <p:cNvPr id="10" name="Text 8"/>
          <p:cNvSpPr/>
          <p:nvPr/>
        </p:nvSpPr>
        <p:spPr>
          <a:xfrm>
            <a:off x="5211485" y="1576864"/>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11" name="Text 9"/>
          <p:cNvSpPr/>
          <p:nvPr/>
        </p:nvSpPr>
        <p:spPr>
          <a:xfrm>
            <a:off x="9700855" y="1576864"/>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12" name="Shape 10"/>
          <p:cNvSpPr/>
          <p:nvPr/>
        </p:nvSpPr>
        <p:spPr>
          <a:xfrm>
            <a:off x="579715" y="1886188"/>
            <a:ext cx="13469541" cy="602717"/>
          </a:xfrm>
          <a:prstGeom prst="rect">
            <a:avLst/>
          </a:prstGeom>
          <a:solidFill>
            <a:srgbClr val="FFFFFF">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A secure understanding of the requirements of the National Curriculum &amp; wider </a:t>
            </a:r>
          </a:p>
          <a:p>
            <a:r>
              <a:rPr lang="en-GB" sz="1050" dirty="0">
                <a:latin typeface="Open Sans" panose="020B0606030504020204" pitchFamily="34" charset="0"/>
                <a:ea typeface="Open Sans" panose="020B0606030504020204" pitchFamily="34" charset="0"/>
                <a:cs typeface="Open Sans" panose="020B0606030504020204" pitchFamily="34" charset="0"/>
              </a:rPr>
              <a:t>Curricular opportunities </a:t>
            </a:r>
          </a:p>
        </p:txBody>
      </p:sp>
      <p:sp>
        <p:nvSpPr>
          <p:cNvPr id="13" name="Text 11"/>
          <p:cNvSpPr/>
          <p:nvPr/>
        </p:nvSpPr>
        <p:spPr>
          <a:xfrm>
            <a:off x="718304" y="2284682"/>
            <a:ext cx="5706137" cy="190887"/>
          </a:xfrm>
          <a:prstGeom prst="rect">
            <a:avLst/>
          </a:prstGeom>
          <a:noFill/>
          <a:ln/>
        </p:spPr>
        <p:txBody>
          <a:bodyPr wrap="none" lIns="0" tIns="0" rIns="0" bIns="0" rtlCol="0" anchor="t"/>
          <a:lstStyle/>
          <a:p>
            <a:pPr marL="0" indent="0">
              <a:lnSpc>
                <a:spcPts val="1700"/>
              </a:lnSpc>
              <a:buNone/>
            </a:pPr>
            <a:endParaRPr lang="en-US" sz="1050" dirty="0"/>
          </a:p>
        </p:txBody>
      </p:sp>
      <p:sp>
        <p:nvSpPr>
          <p:cNvPr id="14" name="Text 12"/>
          <p:cNvSpPr/>
          <p:nvPr/>
        </p:nvSpPr>
        <p:spPr>
          <a:xfrm>
            <a:off x="5211485" y="1976080"/>
            <a:ext cx="420743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15" name="Text 13"/>
          <p:cNvSpPr/>
          <p:nvPr/>
        </p:nvSpPr>
        <p:spPr>
          <a:xfrm>
            <a:off x="9700855" y="1976080"/>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17" name="Text 15"/>
          <p:cNvSpPr/>
          <p:nvPr/>
        </p:nvSpPr>
        <p:spPr>
          <a:xfrm>
            <a:off x="718304" y="2375297"/>
            <a:ext cx="4211241" cy="438864"/>
          </a:xfrm>
          <a:prstGeom prst="rect">
            <a:avLst/>
          </a:prstGeom>
          <a:noFill/>
          <a:ln/>
        </p:spPr>
        <p:txBody>
          <a:bodyPr wrap="square" lIns="0" tIns="0" rIns="0" bIns="0" rtlCol="0" anchor="t"/>
          <a:lstStyle/>
          <a:p>
            <a:pPr marL="0" indent="0">
              <a:lnSpc>
                <a:spcPts val="1700"/>
              </a:lnSpc>
              <a:buNone/>
            </a:pPr>
            <a:endParaRPr lang="en-US" sz="1050" dirty="0"/>
          </a:p>
        </p:txBody>
      </p:sp>
      <p:sp>
        <p:nvSpPr>
          <p:cNvPr id="18" name="Text 16"/>
          <p:cNvSpPr/>
          <p:nvPr/>
        </p:nvSpPr>
        <p:spPr>
          <a:xfrm>
            <a:off x="5211485" y="2577229"/>
            <a:ext cx="420743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19" name="Text 17"/>
          <p:cNvSpPr/>
          <p:nvPr/>
        </p:nvSpPr>
        <p:spPr>
          <a:xfrm>
            <a:off x="9700855" y="2375297"/>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20" name="Shape 18"/>
          <p:cNvSpPr/>
          <p:nvPr/>
        </p:nvSpPr>
        <p:spPr>
          <a:xfrm>
            <a:off x="579715" y="2904053"/>
            <a:ext cx="13469541" cy="618649"/>
          </a:xfrm>
          <a:prstGeom prst="rect">
            <a:avLst/>
          </a:prstGeom>
          <a:solidFill>
            <a:srgbClr val="FFFFFF">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A secure understanding of assessment strategies and the use of assessment to form the </a:t>
            </a:r>
          </a:p>
          <a:p>
            <a:r>
              <a:rPr lang="en-GB" sz="1050" dirty="0">
                <a:latin typeface="Open Sans" panose="020B0606030504020204" pitchFamily="34" charset="0"/>
                <a:ea typeface="Open Sans" panose="020B0606030504020204" pitchFamily="34" charset="0"/>
                <a:cs typeface="Open Sans" panose="020B0606030504020204" pitchFamily="34" charset="0"/>
              </a:rPr>
              <a:t>Next stages of learning  </a:t>
            </a:r>
          </a:p>
        </p:txBody>
      </p:sp>
      <p:sp>
        <p:nvSpPr>
          <p:cNvPr id="21" name="Text 19"/>
          <p:cNvSpPr/>
          <p:nvPr/>
        </p:nvSpPr>
        <p:spPr>
          <a:xfrm>
            <a:off x="643769" y="2942827"/>
            <a:ext cx="5888583" cy="438864"/>
          </a:xfrm>
          <a:prstGeom prst="rect">
            <a:avLst/>
          </a:prstGeom>
          <a:noFill/>
          <a:ln/>
        </p:spPr>
        <p:txBody>
          <a:bodyPr wrap="square" lIns="0" tIns="0" rIns="0" bIns="0" rtlCol="0" anchor="t"/>
          <a:lstStyle/>
          <a:p>
            <a:pPr marL="0" indent="0">
              <a:lnSpc>
                <a:spcPts val="1700"/>
              </a:lnSpc>
              <a:buNone/>
            </a:pPr>
            <a:endParaRPr lang="en-US" sz="1050" dirty="0">
              <a:solidFill>
                <a:srgbClr val="443728"/>
              </a:solidFill>
              <a:latin typeface="Open Sans" pitchFamily="34" charset="0"/>
              <a:ea typeface="Open Sans" pitchFamily="34" charset="-122"/>
              <a:cs typeface="Open Sans" pitchFamily="34" charset="-120"/>
            </a:endParaRPr>
          </a:p>
        </p:txBody>
      </p:sp>
      <p:sp>
        <p:nvSpPr>
          <p:cNvPr id="22" name="Text 20"/>
          <p:cNvSpPr/>
          <p:nvPr/>
        </p:nvSpPr>
        <p:spPr>
          <a:xfrm>
            <a:off x="5211485" y="2993946"/>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23" name="Text 21"/>
          <p:cNvSpPr/>
          <p:nvPr/>
        </p:nvSpPr>
        <p:spPr>
          <a:xfrm>
            <a:off x="6532353" y="2993946"/>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26" name="Text 24"/>
          <p:cNvSpPr/>
          <p:nvPr/>
        </p:nvSpPr>
        <p:spPr>
          <a:xfrm>
            <a:off x="5211485" y="3612594"/>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27" name="Text 25"/>
          <p:cNvSpPr/>
          <p:nvPr/>
        </p:nvSpPr>
        <p:spPr>
          <a:xfrm>
            <a:off x="6424441" y="3579852"/>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28" name="Shape 26"/>
          <p:cNvSpPr/>
          <p:nvPr/>
        </p:nvSpPr>
        <p:spPr>
          <a:xfrm>
            <a:off x="579715" y="3921919"/>
            <a:ext cx="13469541" cy="618649"/>
          </a:xfrm>
          <a:prstGeom prst="rect">
            <a:avLst/>
          </a:prstGeom>
          <a:solidFill>
            <a:srgbClr val="FFFFFF">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 Secure knowledge of statutory requirements relating to the curriculum &amp; assessment</a:t>
            </a:r>
          </a:p>
        </p:txBody>
      </p:sp>
      <p:sp>
        <p:nvSpPr>
          <p:cNvPr id="29" name="Text 27"/>
          <p:cNvSpPr/>
          <p:nvPr/>
        </p:nvSpPr>
        <p:spPr>
          <a:xfrm>
            <a:off x="718304" y="4011811"/>
            <a:ext cx="4211241" cy="438864"/>
          </a:xfrm>
          <a:prstGeom prst="rect">
            <a:avLst/>
          </a:prstGeom>
          <a:noFill/>
          <a:ln/>
        </p:spPr>
        <p:txBody>
          <a:bodyPr wrap="square" lIns="0" tIns="0" rIns="0" bIns="0" rtlCol="0" anchor="t"/>
          <a:lstStyle/>
          <a:p>
            <a:pPr marL="0" indent="0">
              <a:lnSpc>
                <a:spcPts val="1700"/>
              </a:lnSpc>
              <a:buNone/>
            </a:pPr>
            <a:endParaRPr lang="en-US" sz="1050" dirty="0"/>
          </a:p>
        </p:txBody>
      </p:sp>
      <p:sp>
        <p:nvSpPr>
          <p:cNvPr id="30" name="Text 28"/>
          <p:cNvSpPr/>
          <p:nvPr/>
        </p:nvSpPr>
        <p:spPr>
          <a:xfrm>
            <a:off x="5211485" y="4011811"/>
            <a:ext cx="420743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31" name="Text 29"/>
          <p:cNvSpPr/>
          <p:nvPr/>
        </p:nvSpPr>
        <p:spPr>
          <a:xfrm>
            <a:off x="9700855" y="4011811"/>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32" name="Shape 30"/>
          <p:cNvSpPr/>
          <p:nvPr/>
        </p:nvSpPr>
        <p:spPr>
          <a:xfrm>
            <a:off x="596374" y="4460288"/>
            <a:ext cx="13469541" cy="399217"/>
          </a:xfrm>
          <a:prstGeom prst="rect">
            <a:avLst/>
          </a:prstGeom>
          <a:solidFill>
            <a:srgbClr val="000000">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Understanding of the characteristics of an effective learning environment &amp; the key elements to</a:t>
            </a:r>
          </a:p>
          <a:p>
            <a:r>
              <a:rPr lang="en-GB" sz="1050" dirty="0">
                <a:latin typeface="Open Sans" panose="020B0606030504020204" pitchFamily="34" charset="0"/>
                <a:ea typeface="Open Sans" panose="020B0606030504020204" pitchFamily="34" charset="0"/>
                <a:cs typeface="Open Sans" panose="020B0606030504020204" pitchFamily="34" charset="0"/>
              </a:rPr>
              <a:t>Successful behaviour management </a:t>
            </a:r>
          </a:p>
        </p:txBody>
      </p:sp>
      <p:sp>
        <p:nvSpPr>
          <p:cNvPr id="33" name="Text 31"/>
          <p:cNvSpPr/>
          <p:nvPr/>
        </p:nvSpPr>
        <p:spPr>
          <a:xfrm>
            <a:off x="709256" y="4492237"/>
            <a:ext cx="4207431" cy="618649"/>
          </a:xfrm>
          <a:prstGeom prst="rect">
            <a:avLst/>
          </a:prstGeom>
          <a:noFill/>
          <a:ln/>
        </p:spPr>
        <p:txBody>
          <a:bodyPr wrap="none" lIns="0" tIns="0" rIns="0" bIns="0" rtlCol="0" anchor="t"/>
          <a:lstStyle/>
          <a:p>
            <a:pPr marL="0" indent="0">
              <a:lnSpc>
                <a:spcPts val="1700"/>
              </a:lnSpc>
              <a:buNone/>
            </a:pPr>
            <a:endParaRPr lang="en-US" sz="1050" dirty="0">
              <a:solidFill>
                <a:srgbClr val="443728"/>
              </a:solidFill>
              <a:latin typeface="Open Sans" pitchFamily="34" charset="0"/>
              <a:ea typeface="Open Sans" pitchFamily="34" charset="-122"/>
              <a:cs typeface="Open Sans" pitchFamily="34" charset="-120"/>
            </a:endParaRPr>
          </a:p>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p>
          <a:p>
            <a:pPr marL="0" indent="0">
              <a:lnSpc>
                <a:spcPts val="1700"/>
              </a:lnSpc>
              <a:buNone/>
            </a:pPr>
            <a:endParaRPr lang="en-US" sz="1050" dirty="0"/>
          </a:p>
        </p:txBody>
      </p:sp>
      <p:sp>
        <p:nvSpPr>
          <p:cNvPr id="34" name="Text 32"/>
          <p:cNvSpPr/>
          <p:nvPr/>
        </p:nvSpPr>
        <p:spPr>
          <a:xfrm>
            <a:off x="4430542" y="4609631"/>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35" name="Text 33"/>
          <p:cNvSpPr/>
          <p:nvPr/>
        </p:nvSpPr>
        <p:spPr>
          <a:xfrm>
            <a:off x="6209415" y="4554744"/>
            <a:ext cx="1594884" cy="274319"/>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36" name="Shape 34"/>
          <p:cNvSpPr/>
          <p:nvPr/>
        </p:nvSpPr>
        <p:spPr>
          <a:xfrm>
            <a:off x="8095501" y="5067294"/>
            <a:ext cx="4121460" cy="399217"/>
          </a:xfrm>
          <a:prstGeom prst="rect">
            <a:avLst/>
          </a:prstGeom>
          <a:solidFill>
            <a:srgbClr val="FFFFFF">
              <a:alpha val="4000"/>
            </a:srgbClr>
          </a:solidFill>
          <a:ln/>
        </p:spPr>
        <p:txBody>
          <a:bodyPr/>
          <a:lstStyle/>
          <a:p>
            <a:endParaRPr lang="en-GB" sz="1050"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Text 35"/>
          <p:cNvSpPr/>
          <p:nvPr/>
        </p:nvSpPr>
        <p:spPr>
          <a:xfrm>
            <a:off x="709256" y="4881175"/>
            <a:ext cx="4220289" cy="377546"/>
          </a:xfrm>
          <a:prstGeom prst="rect">
            <a:avLst/>
          </a:prstGeom>
          <a:noFill/>
          <a:ln/>
        </p:spPr>
        <p:txBody>
          <a:bodyPr wrap="none" lIns="0" tIns="0" rIns="0" bIns="0" rtlCol="0" anchor="t"/>
          <a:lstStyle/>
          <a:p>
            <a:pPr marL="0" indent="0">
              <a:lnSpc>
                <a:spcPts val="1700"/>
              </a:lnSpc>
              <a:buNone/>
            </a:pPr>
            <a:r>
              <a:rPr lang="en-US" sz="1050" dirty="0">
                <a:latin typeface="Open Sans" panose="020B0606030504020204" pitchFamily="34" charset="0"/>
                <a:ea typeface="Open Sans" panose="020B0606030504020204" pitchFamily="34" charset="0"/>
                <a:cs typeface="Open Sans" panose="020B0606030504020204" pitchFamily="34" charset="0"/>
              </a:rPr>
              <a:t> Successful experience in creating an effective learning environment and in developing &amp; </a:t>
            </a:r>
          </a:p>
          <a:p>
            <a:pPr marL="0" indent="0">
              <a:lnSpc>
                <a:spcPts val="1700"/>
              </a:lnSpc>
              <a:buNone/>
            </a:pPr>
            <a:r>
              <a:rPr lang="en-US" sz="1050" dirty="0">
                <a:latin typeface="Open Sans" panose="020B0606030504020204" pitchFamily="34" charset="0"/>
                <a:ea typeface="Open Sans" panose="020B0606030504020204" pitchFamily="34" charset="0"/>
                <a:cs typeface="Open Sans" panose="020B0606030504020204" pitchFamily="34" charset="0"/>
              </a:rPr>
              <a:t>Implementing policy and practice relating to behavior management </a:t>
            </a:r>
          </a:p>
        </p:txBody>
      </p:sp>
      <p:sp>
        <p:nvSpPr>
          <p:cNvPr id="38" name="Text 36"/>
          <p:cNvSpPr/>
          <p:nvPr/>
        </p:nvSpPr>
        <p:spPr>
          <a:xfrm>
            <a:off x="5211485" y="5029676"/>
            <a:ext cx="420743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 </a:t>
            </a:r>
            <a:endParaRPr lang="en-US" sz="1050" dirty="0"/>
          </a:p>
        </p:txBody>
      </p:sp>
      <p:sp>
        <p:nvSpPr>
          <p:cNvPr id="39" name="Text 37"/>
          <p:cNvSpPr/>
          <p:nvPr/>
        </p:nvSpPr>
        <p:spPr>
          <a:xfrm>
            <a:off x="9700855" y="5029676"/>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40" name="Shape 38"/>
          <p:cNvSpPr/>
          <p:nvPr/>
        </p:nvSpPr>
        <p:spPr>
          <a:xfrm>
            <a:off x="579715" y="5339001"/>
            <a:ext cx="13460493" cy="399217"/>
          </a:xfrm>
          <a:prstGeom prst="rect">
            <a:avLst/>
          </a:prstGeom>
          <a:solidFill>
            <a:srgbClr val="000000">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 Able to work calmly under pressure </a:t>
            </a:r>
          </a:p>
        </p:txBody>
      </p:sp>
      <p:sp>
        <p:nvSpPr>
          <p:cNvPr id="41" name="Text 39"/>
          <p:cNvSpPr/>
          <p:nvPr/>
        </p:nvSpPr>
        <p:spPr>
          <a:xfrm>
            <a:off x="718304" y="5428893"/>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42" name="Text 40"/>
          <p:cNvSpPr/>
          <p:nvPr/>
        </p:nvSpPr>
        <p:spPr>
          <a:xfrm>
            <a:off x="5211485" y="5428893"/>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43" name="Text 41"/>
          <p:cNvSpPr/>
          <p:nvPr/>
        </p:nvSpPr>
        <p:spPr>
          <a:xfrm>
            <a:off x="5502473" y="5483780"/>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44" name="Shape 42"/>
          <p:cNvSpPr/>
          <p:nvPr/>
        </p:nvSpPr>
        <p:spPr>
          <a:xfrm>
            <a:off x="579715" y="5716548"/>
            <a:ext cx="13469541" cy="399217"/>
          </a:xfrm>
          <a:prstGeom prst="rect">
            <a:avLst/>
          </a:prstGeom>
          <a:solidFill>
            <a:srgbClr val="FFFFFF">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Ability to critically evaluate own performance &amp; make changes to be more effective </a:t>
            </a:r>
          </a:p>
        </p:txBody>
      </p:sp>
      <p:sp>
        <p:nvSpPr>
          <p:cNvPr id="45" name="Text 43"/>
          <p:cNvSpPr/>
          <p:nvPr/>
        </p:nvSpPr>
        <p:spPr>
          <a:xfrm>
            <a:off x="709256" y="5760757"/>
            <a:ext cx="4638921" cy="438024"/>
          </a:xfrm>
          <a:prstGeom prst="rect">
            <a:avLst/>
          </a:prstGeom>
          <a:noFill/>
          <a:ln/>
        </p:spPr>
        <p:txBody>
          <a:bodyPr wrap="none" lIns="0" tIns="0" rIns="0" bIns="0" rtlCol="0" anchor="t"/>
          <a:lstStyle/>
          <a:p>
            <a:pPr marL="0" indent="0">
              <a:lnSpc>
                <a:spcPts val="1700"/>
              </a:lnSpc>
              <a:buNone/>
            </a:pPr>
            <a:endParaRPr lang="en-US" sz="1050" dirty="0">
              <a:latin typeface="Open Sans" panose="020B0606030504020204" pitchFamily="34" charset="0"/>
              <a:ea typeface="Open Sans" panose="020B0606030504020204" pitchFamily="34" charset="0"/>
              <a:cs typeface="Open Sans" panose="020B0606030504020204" pitchFamily="34" charset="0"/>
            </a:endParaRPr>
          </a:p>
        </p:txBody>
      </p:sp>
      <p:sp>
        <p:nvSpPr>
          <p:cNvPr id="46" name="Text 44"/>
          <p:cNvSpPr/>
          <p:nvPr/>
        </p:nvSpPr>
        <p:spPr>
          <a:xfrm>
            <a:off x="5211485" y="5828109"/>
            <a:ext cx="420743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47" name="Text 45"/>
          <p:cNvSpPr/>
          <p:nvPr/>
        </p:nvSpPr>
        <p:spPr>
          <a:xfrm>
            <a:off x="9700855" y="5828109"/>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48" name="Shape 46"/>
          <p:cNvSpPr/>
          <p:nvPr/>
        </p:nvSpPr>
        <p:spPr>
          <a:xfrm>
            <a:off x="588764" y="6137434"/>
            <a:ext cx="13460492" cy="399217"/>
          </a:xfrm>
          <a:prstGeom prst="rect">
            <a:avLst/>
          </a:prstGeom>
          <a:solidFill>
            <a:srgbClr val="000000">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 Commitment to the Catholic ethos of the school</a:t>
            </a:r>
          </a:p>
        </p:txBody>
      </p:sp>
      <p:sp>
        <p:nvSpPr>
          <p:cNvPr id="49" name="Text 47"/>
          <p:cNvSpPr/>
          <p:nvPr/>
        </p:nvSpPr>
        <p:spPr>
          <a:xfrm>
            <a:off x="718304" y="6227326"/>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50" name="Text 48"/>
          <p:cNvSpPr/>
          <p:nvPr/>
        </p:nvSpPr>
        <p:spPr>
          <a:xfrm>
            <a:off x="5211485" y="6227326"/>
            <a:ext cx="420743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51" name="Text 49"/>
          <p:cNvSpPr/>
          <p:nvPr/>
        </p:nvSpPr>
        <p:spPr>
          <a:xfrm>
            <a:off x="9700855" y="6227326"/>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52" name="Shape 50"/>
          <p:cNvSpPr/>
          <p:nvPr/>
        </p:nvSpPr>
        <p:spPr>
          <a:xfrm>
            <a:off x="564483" y="6580843"/>
            <a:ext cx="13469541" cy="399217"/>
          </a:xfrm>
          <a:prstGeom prst="rect">
            <a:avLst/>
          </a:prstGeom>
          <a:solidFill>
            <a:srgbClr val="FFFFFF">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 Enthusiastic, honest &amp; reliable </a:t>
            </a:r>
          </a:p>
        </p:txBody>
      </p:sp>
      <p:sp>
        <p:nvSpPr>
          <p:cNvPr id="53" name="Text 51"/>
          <p:cNvSpPr/>
          <p:nvPr/>
        </p:nvSpPr>
        <p:spPr>
          <a:xfrm>
            <a:off x="718304" y="6626543"/>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54" name="Text 52"/>
          <p:cNvSpPr/>
          <p:nvPr/>
        </p:nvSpPr>
        <p:spPr>
          <a:xfrm>
            <a:off x="5211485" y="6626543"/>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55" name="Text 53"/>
          <p:cNvSpPr/>
          <p:nvPr/>
        </p:nvSpPr>
        <p:spPr>
          <a:xfrm>
            <a:off x="5489614" y="6600455"/>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56" name="Shape 54"/>
          <p:cNvSpPr/>
          <p:nvPr/>
        </p:nvSpPr>
        <p:spPr>
          <a:xfrm>
            <a:off x="579715" y="6935867"/>
            <a:ext cx="13469541" cy="399217"/>
          </a:xfrm>
          <a:prstGeom prst="rect">
            <a:avLst/>
          </a:prstGeom>
          <a:solidFill>
            <a:srgbClr val="000000">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 A passion for child centre leaning </a:t>
            </a:r>
          </a:p>
        </p:txBody>
      </p:sp>
      <p:sp>
        <p:nvSpPr>
          <p:cNvPr id="57" name="Text 55"/>
          <p:cNvSpPr/>
          <p:nvPr/>
        </p:nvSpPr>
        <p:spPr>
          <a:xfrm>
            <a:off x="718304" y="7025759"/>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58" name="Text 56"/>
          <p:cNvSpPr/>
          <p:nvPr/>
        </p:nvSpPr>
        <p:spPr>
          <a:xfrm>
            <a:off x="5211485" y="7025759"/>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59" name="Text 57"/>
          <p:cNvSpPr/>
          <p:nvPr/>
        </p:nvSpPr>
        <p:spPr>
          <a:xfrm>
            <a:off x="6415393" y="7068384"/>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60" name="Shape 58"/>
          <p:cNvSpPr/>
          <p:nvPr/>
        </p:nvSpPr>
        <p:spPr>
          <a:xfrm>
            <a:off x="579715" y="7335083"/>
            <a:ext cx="13469541" cy="399217"/>
          </a:xfrm>
          <a:prstGeom prst="rect">
            <a:avLst/>
          </a:prstGeom>
          <a:solidFill>
            <a:srgbClr val="FFFFFF">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Ability to share a dynamic vision for the implementation of programmes &amp; projects </a:t>
            </a:r>
          </a:p>
        </p:txBody>
      </p:sp>
      <p:sp>
        <p:nvSpPr>
          <p:cNvPr id="61" name="Text 59"/>
          <p:cNvSpPr/>
          <p:nvPr/>
        </p:nvSpPr>
        <p:spPr>
          <a:xfrm>
            <a:off x="718304" y="7424976"/>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62" name="Text 60"/>
          <p:cNvSpPr/>
          <p:nvPr/>
        </p:nvSpPr>
        <p:spPr>
          <a:xfrm>
            <a:off x="5211485" y="7424976"/>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63" name="Text 61"/>
          <p:cNvSpPr/>
          <p:nvPr/>
        </p:nvSpPr>
        <p:spPr>
          <a:xfrm>
            <a:off x="6415394" y="7446645"/>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65" name="Shape 30">
            <a:extLst>
              <a:ext uri="{FF2B5EF4-FFF2-40B4-BE49-F238E27FC236}">
                <a16:creationId xmlns:a16="http://schemas.microsoft.com/office/drawing/2014/main" id="{20321216-5806-498C-B07C-65B6EFB4A2AC}"/>
              </a:ext>
            </a:extLst>
          </p:cNvPr>
          <p:cNvSpPr/>
          <p:nvPr/>
        </p:nvSpPr>
        <p:spPr>
          <a:xfrm>
            <a:off x="596374" y="3477002"/>
            <a:ext cx="13746489" cy="399217"/>
          </a:xfrm>
          <a:prstGeom prst="rect">
            <a:avLst/>
          </a:prstGeom>
          <a:solidFill>
            <a:srgbClr val="000000">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 Experience of effective monitoring &amp; the evaluation of teaching &amp; leaning </a:t>
            </a:r>
          </a:p>
        </p:txBody>
      </p:sp>
      <p:sp>
        <p:nvSpPr>
          <p:cNvPr id="25" name="Control 1">
            <a:extLst>
              <a:ext uri="{FF2B5EF4-FFF2-40B4-BE49-F238E27FC236}">
                <a16:creationId xmlns:a16="http://schemas.microsoft.com/office/drawing/2014/main" id="{ED22D3DE-0D96-4680-ABD3-2750DEF7E505}"/>
              </a:ext>
            </a:extLst>
          </p:cNvPr>
          <p:cNvSpPr>
            <a:spLocks noChangeArrowheads="1" noChangeShapeType="1"/>
          </p:cNvSpPr>
          <p:nvPr/>
        </p:nvSpPr>
        <p:spPr bwMode="auto">
          <a:xfrm>
            <a:off x="1042406" y="4997767"/>
            <a:ext cx="3694113" cy="5291138"/>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64" name="Shape 30">
            <a:extLst>
              <a:ext uri="{FF2B5EF4-FFF2-40B4-BE49-F238E27FC236}">
                <a16:creationId xmlns:a16="http://schemas.microsoft.com/office/drawing/2014/main" id="{0F370697-F66E-4162-B961-2A455DE1B440}"/>
              </a:ext>
            </a:extLst>
          </p:cNvPr>
          <p:cNvSpPr/>
          <p:nvPr/>
        </p:nvSpPr>
        <p:spPr>
          <a:xfrm>
            <a:off x="564482" y="2497910"/>
            <a:ext cx="13469541" cy="399217"/>
          </a:xfrm>
          <a:prstGeom prst="rect">
            <a:avLst/>
          </a:prstGeom>
          <a:solidFill>
            <a:srgbClr val="000000">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 Knowledge &amp; experience of a range of successful teaching and learning strategies to meet </a:t>
            </a:r>
          </a:p>
          <a:p>
            <a:r>
              <a:rPr lang="en-GB" sz="1050" dirty="0">
                <a:latin typeface="Open Sans" panose="020B0606030504020204" pitchFamily="34" charset="0"/>
                <a:ea typeface="Open Sans" panose="020B0606030504020204" pitchFamily="34" charset="0"/>
                <a:cs typeface="Open Sans" panose="020B0606030504020204" pitchFamily="34" charset="0"/>
              </a:rPr>
              <a:t>The needs of pupils </a:t>
            </a:r>
          </a:p>
        </p:txBody>
      </p:sp>
    </p:spTree>
    <p:extLst>
      <p:ext uri="{BB962C8B-B14F-4D97-AF65-F5344CB8AC3E}">
        <p14:creationId xmlns:p14="http://schemas.microsoft.com/office/powerpoint/2010/main" val="408704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72095" y="377190"/>
            <a:ext cx="4363641" cy="428625"/>
          </a:xfrm>
          <a:prstGeom prst="rect">
            <a:avLst/>
          </a:prstGeom>
          <a:noFill/>
          <a:ln/>
        </p:spPr>
        <p:txBody>
          <a:bodyPr wrap="none" lIns="0" tIns="0" rIns="0" bIns="0" rtlCol="0" anchor="t"/>
          <a:lstStyle/>
          <a:p>
            <a:pPr marL="0" indent="0">
              <a:lnSpc>
                <a:spcPts val="3350"/>
              </a:lnSpc>
              <a:buNone/>
            </a:pPr>
            <a:r>
              <a:rPr lang="en-US" sz="2700" b="1" dirty="0">
                <a:solidFill>
                  <a:srgbClr val="443728"/>
                </a:solidFill>
                <a:latin typeface="Crimson Pro Bold" pitchFamily="34" charset="0"/>
                <a:ea typeface="Crimson Pro Bold" pitchFamily="34" charset="-122"/>
                <a:cs typeface="Crimson Pro Bold" pitchFamily="34" charset="-120"/>
              </a:rPr>
              <a:t>Person and Knowledge Specification </a:t>
            </a:r>
            <a:endParaRPr lang="en-US" sz="2700" dirty="0"/>
          </a:p>
        </p:txBody>
      </p:sp>
      <p:sp>
        <p:nvSpPr>
          <p:cNvPr id="3" name="Shape 1"/>
          <p:cNvSpPr/>
          <p:nvPr/>
        </p:nvSpPr>
        <p:spPr>
          <a:xfrm>
            <a:off x="572095" y="1080135"/>
            <a:ext cx="13486209" cy="6661785"/>
          </a:xfrm>
          <a:prstGeom prst="roundRect">
            <a:avLst>
              <a:gd name="adj" fmla="val 865"/>
            </a:avLst>
          </a:prstGeom>
          <a:noFill/>
          <a:ln w="7620">
            <a:solidFill>
              <a:srgbClr val="000000">
                <a:alpha val="8000"/>
              </a:srgbClr>
            </a:solidFill>
            <a:prstDash val="solid"/>
          </a:ln>
        </p:spPr>
      </p:sp>
      <p:sp>
        <p:nvSpPr>
          <p:cNvPr id="4" name="Shape 2"/>
          <p:cNvSpPr/>
          <p:nvPr/>
        </p:nvSpPr>
        <p:spPr>
          <a:xfrm>
            <a:off x="579715" y="1087755"/>
            <a:ext cx="13469541" cy="399217"/>
          </a:xfrm>
          <a:prstGeom prst="rect">
            <a:avLst/>
          </a:prstGeom>
          <a:solidFill>
            <a:srgbClr val="FFFFFF">
              <a:alpha val="4000"/>
            </a:srgbClr>
          </a:solidFill>
          <a:ln/>
        </p:spPr>
      </p:sp>
      <p:sp>
        <p:nvSpPr>
          <p:cNvPr id="5" name="Text 3"/>
          <p:cNvSpPr/>
          <p:nvPr/>
        </p:nvSpPr>
        <p:spPr>
          <a:xfrm>
            <a:off x="718304" y="1177647"/>
            <a:ext cx="4211241" cy="219432"/>
          </a:xfrm>
          <a:prstGeom prst="rect">
            <a:avLst/>
          </a:prstGeom>
          <a:noFill/>
          <a:ln/>
        </p:spPr>
        <p:txBody>
          <a:bodyPr wrap="none" lIns="0" tIns="0" rIns="0" bIns="0" rtlCol="0" anchor="t"/>
          <a:lstStyle/>
          <a:p>
            <a:pPr marL="0" indent="0">
              <a:lnSpc>
                <a:spcPts val="1700"/>
              </a:lnSpc>
              <a:buNone/>
            </a:pPr>
            <a:r>
              <a:rPr lang="en-US" sz="1050" b="1" dirty="0">
                <a:solidFill>
                  <a:srgbClr val="443728"/>
                </a:solidFill>
                <a:latin typeface="Open Sans" pitchFamily="34" charset="0"/>
                <a:ea typeface="Open Sans" pitchFamily="34" charset="-122"/>
                <a:cs typeface="Open Sans" pitchFamily="34" charset="-120"/>
              </a:rPr>
              <a:t>Criteria</a:t>
            </a:r>
            <a:endParaRPr lang="en-US" sz="1050" dirty="0"/>
          </a:p>
        </p:txBody>
      </p:sp>
      <p:sp>
        <p:nvSpPr>
          <p:cNvPr id="6" name="Text 4"/>
          <p:cNvSpPr/>
          <p:nvPr/>
        </p:nvSpPr>
        <p:spPr>
          <a:xfrm>
            <a:off x="5211485" y="1177647"/>
            <a:ext cx="4207431" cy="219432"/>
          </a:xfrm>
          <a:prstGeom prst="rect">
            <a:avLst/>
          </a:prstGeom>
          <a:noFill/>
          <a:ln/>
        </p:spPr>
        <p:txBody>
          <a:bodyPr wrap="none" lIns="0" tIns="0" rIns="0" bIns="0" rtlCol="0" anchor="t"/>
          <a:lstStyle/>
          <a:p>
            <a:pPr marL="0" indent="0">
              <a:lnSpc>
                <a:spcPts val="1700"/>
              </a:lnSpc>
              <a:buNone/>
            </a:pPr>
            <a:r>
              <a:rPr lang="en-US" sz="1050" b="1" dirty="0">
                <a:solidFill>
                  <a:srgbClr val="443728"/>
                </a:solidFill>
                <a:latin typeface="Open Sans" pitchFamily="34" charset="0"/>
                <a:ea typeface="Open Sans" pitchFamily="34" charset="-122"/>
                <a:cs typeface="Open Sans" pitchFamily="34" charset="-120"/>
              </a:rPr>
              <a:t>                                      Essential</a:t>
            </a:r>
            <a:endParaRPr lang="en-US" sz="1050" dirty="0"/>
          </a:p>
        </p:txBody>
      </p:sp>
      <p:sp>
        <p:nvSpPr>
          <p:cNvPr id="7" name="Text 5"/>
          <p:cNvSpPr/>
          <p:nvPr/>
        </p:nvSpPr>
        <p:spPr>
          <a:xfrm>
            <a:off x="9700855" y="1177647"/>
            <a:ext cx="4211241" cy="219432"/>
          </a:xfrm>
          <a:prstGeom prst="rect">
            <a:avLst/>
          </a:prstGeom>
          <a:noFill/>
          <a:ln/>
        </p:spPr>
        <p:txBody>
          <a:bodyPr wrap="none" lIns="0" tIns="0" rIns="0" bIns="0" rtlCol="0" anchor="t"/>
          <a:lstStyle/>
          <a:p>
            <a:pPr marL="0" indent="0">
              <a:lnSpc>
                <a:spcPts val="1700"/>
              </a:lnSpc>
              <a:buNone/>
            </a:pPr>
            <a:r>
              <a:rPr lang="en-US" sz="1050" b="1" dirty="0">
                <a:solidFill>
                  <a:srgbClr val="443728"/>
                </a:solidFill>
                <a:latin typeface="Open Sans" pitchFamily="34" charset="0"/>
                <a:ea typeface="Open Sans" pitchFamily="34" charset="-122"/>
                <a:cs typeface="Open Sans" pitchFamily="34" charset="-120"/>
              </a:rPr>
              <a:t>Desirable</a:t>
            </a:r>
            <a:endParaRPr lang="en-US" sz="1050" dirty="0"/>
          </a:p>
        </p:txBody>
      </p:sp>
      <p:sp>
        <p:nvSpPr>
          <p:cNvPr id="8" name="Shape 6"/>
          <p:cNvSpPr/>
          <p:nvPr/>
        </p:nvSpPr>
        <p:spPr>
          <a:xfrm>
            <a:off x="579715" y="1486972"/>
            <a:ext cx="13469541" cy="399217"/>
          </a:xfrm>
          <a:prstGeom prst="rect">
            <a:avLst/>
          </a:prstGeom>
          <a:solidFill>
            <a:srgbClr val="000000">
              <a:alpha val="4000"/>
            </a:srgbClr>
          </a:solidFill>
          <a:ln/>
        </p:spPr>
      </p:sp>
      <p:sp>
        <p:nvSpPr>
          <p:cNvPr id="9" name="Text 7"/>
          <p:cNvSpPr/>
          <p:nvPr/>
        </p:nvSpPr>
        <p:spPr>
          <a:xfrm>
            <a:off x="718304" y="1576864"/>
            <a:ext cx="4211241" cy="219432"/>
          </a:xfrm>
          <a:prstGeom prst="rect">
            <a:avLst/>
          </a:prstGeom>
          <a:noFill/>
          <a:ln/>
        </p:spPr>
        <p:txBody>
          <a:bodyPr wrap="none" lIns="0" tIns="0" rIns="0" bIns="0" rtlCol="0" anchor="t"/>
          <a:lstStyle/>
          <a:p>
            <a:pPr marL="0" indent="0">
              <a:lnSpc>
                <a:spcPts val="1700"/>
              </a:lnSpc>
              <a:buNone/>
            </a:pPr>
            <a:r>
              <a:rPr lang="en-US" sz="1050" b="1" dirty="0">
                <a:solidFill>
                  <a:srgbClr val="443728"/>
                </a:solidFill>
                <a:latin typeface="Open Sans" pitchFamily="34" charset="0"/>
                <a:ea typeface="Open Sans" pitchFamily="34" charset="-122"/>
                <a:cs typeface="Open Sans" pitchFamily="34" charset="-120"/>
              </a:rPr>
              <a:t>Experience</a:t>
            </a:r>
            <a:endParaRPr lang="en-US" sz="1050" dirty="0"/>
          </a:p>
        </p:txBody>
      </p:sp>
      <p:sp>
        <p:nvSpPr>
          <p:cNvPr id="10" name="Text 8"/>
          <p:cNvSpPr/>
          <p:nvPr/>
        </p:nvSpPr>
        <p:spPr>
          <a:xfrm>
            <a:off x="5211485" y="1576864"/>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11" name="Text 9"/>
          <p:cNvSpPr/>
          <p:nvPr/>
        </p:nvSpPr>
        <p:spPr>
          <a:xfrm>
            <a:off x="9700855" y="1576864"/>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12" name="Shape 10"/>
          <p:cNvSpPr/>
          <p:nvPr/>
        </p:nvSpPr>
        <p:spPr>
          <a:xfrm>
            <a:off x="570667" y="1875615"/>
            <a:ext cx="13469541" cy="602717"/>
          </a:xfrm>
          <a:prstGeom prst="rect">
            <a:avLst/>
          </a:prstGeom>
          <a:solidFill>
            <a:srgbClr val="FFFFFF">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A sense of purpose &amp; the ability to take personal initiative </a:t>
            </a:r>
          </a:p>
        </p:txBody>
      </p:sp>
      <p:sp>
        <p:nvSpPr>
          <p:cNvPr id="13" name="Text 11"/>
          <p:cNvSpPr/>
          <p:nvPr/>
        </p:nvSpPr>
        <p:spPr>
          <a:xfrm>
            <a:off x="718304" y="2284682"/>
            <a:ext cx="5706137" cy="190887"/>
          </a:xfrm>
          <a:prstGeom prst="rect">
            <a:avLst/>
          </a:prstGeom>
          <a:noFill/>
          <a:ln/>
        </p:spPr>
        <p:txBody>
          <a:bodyPr wrap="none" lIns="0" tIns="0" rIns="0" bIns="0" rtlCol="0" anchor="t"/>
          <a:lstStyle/>
          <a:p>
            <a:pPr marL="0" indent="0">
              <a:lnSpc>
                <a:spcPts val="1700"/>
              </a:lnSpc>
              <a:buNone/>
            </a:pPr>
            <a:endParaRPr lang="en-US" sz="1050" dirty="0"/>
          </a:p>
        </p:txBody>
      </p:sp>
      <p:sp>
        <p:nvSpPr>
          <p:cNvPr id="14" name="Text 12"/>
          <p:cNvSpPr/>
          <p:nvPr/>
        </p:nvSpPr>
        <p:spPr>
          <a:xfrm>
            <a:off x="5211485" y="1976080"/>
            <a:ext cx="420743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15" name="Text 13"/>
          <p:cNvSpPr/>
          <p:nvPr/>
        </p:nvSpPr>
        <p:spPr>
          <a:xfrm>
            <a:off x="9700855" y="1976080"/>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17" name="Text 15"/>
          <p:cNvSpPr/>
          <p:nvPr/>
        </p:nvSpPr>
        <p:spPr>
          <a:xfrm>
            <a:off x="718304" y="2375297"/>
            <a:ext cx="4211241" cy="438864"/>
          </a:xfrm>
          <a:prstGeom prst="rect">
            <a:avLst/>
          </a:prstGeom>
          <a:noFill/>
          <a:ln/>
        </p:spPr>
        <p:txBody>
          <a:bodyPr wrap="square" lIns="0" tIns="0" rIns="0" bIns="0" rtlCol="0" anchor="t"/>
          <a:lstStyle/>
          <a:p>
            <a:pPr marL="0" indent="0">
              <a:lnSpc>
                <a:spcPts val="1700"/>
              </a:lnSpc>
              <a:buNone/>
            </a:pPr>
            <a:endParaRPr lang="en-US" sz="1050" dirty="0"/>
          </a:p>
        </p:txBody>
      </p:sp>
      <p:sp>
        <p:nvSpPr>
          <p:cNvPr id="18" name="Text 16"/>
          <p:cNvSpPr/>
          <p:nvPr/>
        </p:nvSpPr>
        <p:spPr>
          <a:xfrm>
            <a:off x="5211485" y="2577229"/>
            <a:ext cx="420743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19" name="Text 17"/>
          <p:cNvSpPr/>
          <p:nvPr/>
        </p:nvSpPr>
        <p:spPr>
          <a:xfrm>
            <a:off x="9700855" y="2375297"/>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20" name="Shape 18"/>
          <p:cNvSpPr/>
          <p:nvPr/>
        </p:nvSpPr>
        <p:spPr>
          <a:xfrm>
            <a:off x="579715" y="2904053"/>
            <a:ext cx="13469541" cy="618649"/>
          </a:xfrm>
          <a:prstGeom prst="rect">
            <a:avLst/>
          </a:prstGeom>
          <a:solidFill>
            <a:srgbClr val="FFFFFF">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Ability to work effectively as part of a team and to have a collegiate attitude </a:t>
            </a:r>
          </a:p>
        </p:txBody>
      </p:sp>
      <p:sp>
        <p:nvSpPr>
          <p:cNvPr id="21" name="Text 19"/>
          <p:cNvSpPr/>
          <p:nvPr/>
        </p:nvSpPr>
        <p:spPr>
          <a:xfrm>
            <a:off x="643769" y="2942827"/>
            <a:ext cx="5888583" cy="438864"/>
          </a:xfrm>
          <a:prstGeom prst="rect">
            <a:avLst/>
          </a:prstGeom>
          <a:noFill/>
          <a:ln/>
        </p:spPr>
        <p:txBody>
          <a:bodyPr wrap="square" lIns="0" tIns="0" rIns="0" bIns="0" rtlCol="0" anchor="t"/>
          <a:lstStyle/>
          <a:p>
            <a:pPr marL="0" indent="0">
              <a:lnSpc>
                <a:spcPts val="1700"/>
              </a:lnSpc>
              <a:buNone/>
            </a:pPr>
            <a:endParaRPr lang="en-US" sz="1050" dirty="0">
              <a:solidFill>
                <a:srgbClr val="443728"/>
              </a:solidFill>
              <a:latin typeface="Open Sans" pitchFamily="34" charset="0"/>
              <a:ea typeface="Open Sans" pitchFamily="34" charset="-122"/>
              <a:cs typeface="Open Sans" pitchFamily="34" charset="-120"/>
            </a:endParaRPr>
          </a:p>
        </p:txBody>
      </p:sp>
      <p:sp>
        <p:nvSpPr>
          <p:cNvPr id="22" name="Text 20"/>
          <p:cNvSpPr/>
          <p:nvPr/>
        </p:nvSpPr>
        <p:spPr>
          <a:xfrm>
            <a:off x="5211485" y="2993946"/>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23" name="Text 21"/>
          <p:cNvSpPr/>
          <p:nvPr/>
        </p:nvSpPr>
        <p:spPr>
          <a:xfrm>
            <a:off x="6532353" y="2993946"/>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26" name="Text 24"/>
          <p:cNvSpPr/>
          <p:nvPr/>
        </p:nvSpPr>
        <p:spPr>
          <a:xfrm>
            <a:off x="5211485" y="3612594"/>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27" name="Text 25"/>
          <p:cNvSpPr/>
          <p:nvPr/>
        </p:nvSpPr>
        <p:spPr>
          <a:xfrm>
            <a:off x="6424441" y="3579852"/>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28" name="Shape 26"/>
          <p:cNvSpPr/>
          <p:nvPr/>
        </p:nvSpPr>
        <p:spPr>
          <a:xfrm>
            <a:off x="575190" y="3963538"/>
            <a:ext cx="13469541" cy="618649"/>
          </a:xfrm>
          <a:prstGeom prst="rect">
            <a:avLst/>
          </a:prstGeom>
          <a:solidFill>
            <a:srgbClr val="FFFFFF">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High expectations of pupils learning &amp; attainment </a:t>
            </a:r>
          </a:p>
        </p:txBody>
      </p:sp>
      <p:sp>
        <p:nvSpPr>
          <p:cNvPr id="29" name="Text 27"/>
          <p:cNvSpPr/>
          <p:nvPr/>
        </p:nvSpPr>
        <p:spPr>
          <a:xfrm>
            <a:off x="718304" y="4011811"/>
            <a:ext cx="4211241" cy="438864"/>
          </a:xfrm>
          <a:prstGeom prst="rect">
            <a:avLst/>
          </a:prstGeom>
          <a:noFill/>
          <a:ln/>
        </p:spPr>
        <p:txBody>
          <a:bodyPr wrap="square" lIns="0" tIns="0" rIns="0" bIns="0" rtlCol="0" anchor="t"/>
          <a:lstStyle/>
          <a:p>
            <a:pPr marL="0" indent="0">
              <a:lnSpc>
                <a:spcPts val="1700"/>
              </a:lnSpc>
              <a:buNone/>
            </a:pPr>
            <a:endParaRPr lang="en-US" sz="1050" dirty="0"/>
          </a:p>
        </p:txBody>
      </p:sp>
      <p:sp>
        <p:nvSpPr>
          <p:cNvPr id="30" name="Text 28"/>
          <p:cNvSpPr/>
          <p:nvPr/>
        </p:nvSpPr>
        <p:spPr>
          <a:xfrm>
            <a:off x="5211485" y="4011811"/>
            <a:ext cx="420743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31" name="Text 29"/>
          <p:cNvSpPr/>
          <p:nvPr/>
        </p:nvSpPr>
        <p:spPr>
          <a:xfrm>
            <a:off x="9700855" y="4011811"/>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32" name="Shape 30"/>
          <p:cNvSpPr/>
          <p:nvPr/>
        </p:nvSpPr>
        <p:spPr>
          <a:xfrm>
            <a:off x="596374" y="4460288"/>
            <a:ext cx="13469541" cy="399217"/>
          </a:xfrm>
          <a:prstGeom prst="rect">
            <a:avLst/>
          </a:prstGeom>
          <a:solidFill>
            <a:srgbClr val="000000">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Strong commitment to school improvement &amp; raising achievement for all </a:t>
            </a:r>
          </a:p>
        </p:txBody>
      </p:sp>
      <p:sp>
        <p:nvSpPr>
          <p:cNvPr id="33" name="Text 31"/>
          <p:cNvSpPr/>
          <p:nvPr/>
        </p:nvSpPr>
        <p:spPr>
          <a:xfrm>
            <a:off x="709256" y="4492237"/>
            <a:ext cx="4207431" cy="618649"/>
          </a:xfrm>
          <a:prstGeom prst="rect">
            <a:avLst/>
          </a:prstGeom>
          <a:noFill/>
          <a:ln/>
        </p:spPr>
        <p:txBody>
          <a:bodyPr wrap="none" lIns="0" tIns="0" rIns="0" bIns="0" rtlCol="0" anchor="t"/>
          <a:lstStyle/>
          <a:p>
            <a:pPr marL="0" indent="0">
              <a:lnSpc>
                <a:spcPts val="1700"/>
              </a:lnSpc>
              <a:buNone/>
            </a:pPr>
            <a:endParaRPr lang="en-US" sz="1050" dirty="0">
              <a:solidFill>
                <a:srgbClr val="443728"/>
              </a:solidFill>
              <a:latin typeface="Open Sans" pitchFamily="34" charset="0"/>
              <a:ea typeface="Open Sans" pitchFamily="34" charset="-122"/>
              <a:cs typeface="Open Sans" pitchFamily="34" charset="-120"/>
            </a:endParaRPr>
          </a:p>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p>
          <a:p>
            <a:pPr marL="0" indent="0">
              <a:lnSpc>
                <a:spcPts val="1700"/>
              </a:lnSpc>
              <a:buNone/>
            </a:pPr>
            <a:endParaRPr lang="en-US" sz="1050" dirty="0"/>
          </a:p>
        </p:txBody>
      </p:sp>
      <p:sp>
        <p:nvSpPr>
          <p:cNvPr id="34" name="Text 32"/>
          <p:cNvSpPr/>
          <p:nvPr/>
        </p:nvSpPr>
        <p:spPr>
          <a:xfrm>
            <a:off x="4430542" y="4609631"/>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35" name="Text 33"/>
          <p:cNvSpPr/>
          <p:nvPr/>
        </p:nvSpPr>
        <p:spPr>
          <a:xfrm>
            <a:off x="6209415" y="4554744"/>
            <a:ext cx="1594884" cy="274319"/>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36" name="Shape 34"/>
          <p:cNvSpPr/>
          <p:nvPr/>
        </p:nvSpPr>
        <p:spPr>
          <a:xfrm>
            <a:off x="8095501" y="5067294"/>
            <a:ext cx="4121460" cy="399217"/>
          </a:xfrm>
          <a:prstGeom prst="rect">
            <a:avLst/>
          </a:prstGeom>
          <a:solidFill>
            <a:srgbClr val="FFFFFF">
              <a:alpha val="4000"/>
            </a:srgbClr>
          </a:solidFill>
          <a:ln/>
        </p:spPr>
        <p:txBody>
          <a:bodyPr/>
          <a:lstStyle/>
          <a:p>
            <a:endParaRPr lang="en-GB" sz="1050"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Text 35"/>
          <p:cNvSpPr/>
          <p:nvPr/>
        </p:nvSpPr>
        <p:spPr>
          <a:xfrm>
            <a:off x="709256" y="4881175"/>
            <a:ext cx="4220289" cy="377546"/>
          </a:xfrm>
          <a:prstGeom prst="rect">
            <a:avLst/>
          </a:prstGeom>
          <a:noFill/>
          <a:ln/>
        </p:spPr>
        <p:txBody>
          <a:bodyPr wrap="none" lIns="0" tIns="0" rIns="0" bIns="0" rtlCol="0" anchor="t"/>
          <a:lstStyle/>
          <a:p>
            <a:pPr marL="0" indent="0">
              <a:lnSpc>
                <a:spcPts val="1700"/>
              </a:lnSpc>
              <a:buNone/>
            </a:pPr>
            <a:r>
              <a:rPr lang="en-US" sz="1050" dirty="0">
                <a:latin typeface="Open Sans" panose="020B0606030504020204" pitchFamily="34" charset="0"/>
                <a:ea typeface="Open Sans" panose="020B0606030504020204" pitchFamily="34" charset="0"/>
                <a:cs typeface="Open Sans" panose="020B0606030504020204" pitchFamily="34" charset="0"/>
              </a:rPr>
              <a:t>Ability to build &amp; maintain good relationships </a:t>
            </a:r>
          </a:p>
        </p:txBody>
      </p:sp>
      <p:sp>
        <p:nvSpPr>
          <p:cNvPr id="38" name="Text 36"/>
          <p:cNvSpPr/>
          <p:nvPr/>
        </p:nvSpPr>
        <p:spPr>
          <a:xfrm>
            <a:off x="5211485" y="5029676"/>
            <a:ext cx="420743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 </a:t>
            </a:r>
            <a:endParaRPr lang="en-US" sz="1050" dirty="0"/>
          </a:p>
        </p:txBody>
      </p:sp>
      <p:sp>
        <p:nvSpPr>
          <p:cNvPr id="39" name="Text 37"/>
          <p:cNvSpPr/>
          <p:nvPr/>
        </p:nvSpPr>
        <p:spPr>
          <a:xfrm>
            <a:off x="9700855" y="5029676"/>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40" name="Shape 38"/>
          <p:cNvSpPr/>
          <p:nvPr/>
        </p:nvSpPr>
        <p:spPr>
          <a:xfrm>
            <a:off x="579715" y="5339001"/>
            <a:ext cx="13460493" cy="399217"/>
          </a:xfrm>
          <a:prstGeom prst="rect">
            <a:avLst/>
          </a:prstGeom>
          <a:solidFill>
            <a:srgbClr val="000000">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 </a:t>
            </a:r>
          </a:p>
        </p:txBody>
      </p:sp>
      <p:sp>
        <p:nvSpPr>
          <p:cNvPr id="41" name="Text 39"/>
          <p:cNvSpPr/>
          <p:nvPr/>
        </p:nvSpPr>
        <p:spPr>
          <a:xfrm>
            <a:off x="718304" y="5428893"/>
            <a:ext cx="4211241" cy="219432"/>
          </a:xfrm>
          <a:prstGeom prst="rect">
            <a:avLst/>
          </a:prstGeom>
          <a:noFill/>
          <a:ln/>
        </p:spPr>
        <p:txBody>
          <a:bodyPr wrap="none" lIns="0" tIns="0" rIns="0" bIns="0" rtlCol="0" anchor="t"/>
          <a:lstStyle/>
          <a:p>
            <a:pPr marL="0" indent="0">
              <a:lnSpc>
                <a:spcPts val="1700"/>
              </a:lnSpc>
              <a:buNone/>
            </a:pPr>
            <a:r>
              <a:rPr lang="en-US" sz="1050" dirty="0"/>
              <a:t>Ability to remain positive and enthusiastic when working under pressure </a:t>
            </a:r>
          </a:p>
        </p:txBody>
      </p:sp>
      <p:sp>
        <p:nvSpPr>
          <p:cNvPr id="42" name="Text 40"/>
          <p:cNvSpPr/>
          <p:nvPr/>
        </p:nvSpPr>
        <p:spPr>
          <a:xfrm>
            <a:off x="5211485" y="5428893"/>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43" name="Text 41"/>
          <p:cNvSpPr/>
          <p:nvPr/>
        </p:nvSpPr>
        <p:spPr>
          <a:xfrm>
            <a:off x="5502473" y="5483780"/>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44" name="Shape 42"/>
          <p:cNvSpPr/>
          <p:nvPr/>
        </p:nvSpPr>
        <p:spPr>
          <a:xfrm>
            <a:off x="579715" y="5716548"/>
            <a:ext cx="13469541" cy="399217"/>
          </a:xfrm>
          <a:prstGeom prst="rect">
            <a:avLst/>
          </a:prstGeom>
          <a:solidFill>
            <a:srgbClr val="FFFFFF">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 Empathy with children </a:t>
            </a:r>
          </a:p>
        </p:txBody>
      </p:sp>
      <p:sp>
        <p:nvSpPr>
          <p:cNvPr id="45" name="Text 43"/>
          <p:cNvSpPr/>
          <p:nvPr/>
        </p:nvSpPr>
        <p:spPr>
          <a:xfrm>
            <a:off x="709256" y="5760757"/>
            <a:ext cx="4638921" cy="438024"/>
          </a:xfrm>
          <a:prstGeom prst="rect">
            <a:avLst/>
          </a:prstGeom>
          <a:noFill/>
          <a:ln/>
        </p:spPr>
        <p:txBody>
          <a:bodyPr wrap="none" lIns="0" tIns="0" rIns="0" bIns="0" rtlCol="0" anchor="t"/>
          <a:lstStyle/>
          <a:p>
            <a:pPr marL="0" indent="0">
              <a:lnSpc>
                <a:spcPts val="1700"/>
              </a:lnSpc>
              <a:buNone/>
            </a:pPr>
            <a:endParaRPr lang="en-US" sz="1050" dirty="0">
              <a:latin typeface="Open Sans" panose="020B0606030504020204" pitchFamily="34" charset="0"/>
              <a:ea typeface="Open Sans" panose="020B0606030504020204" pitchFamily="34" charset="0"/>
              <a:cs typeface="Open Sans" panose="020B0606030504020204" pitchFamily="34" charset="0"/>
            </a:endParaRPr>
          </a:p>
        </p:txBody>
      </p:sp>
      <p:sp>
        <p:nvSpPr>
          <p:cNvPr id="46" name="Text 44"/>
          <p:cNvSpPr/>
          <p:nvPr/>
        </p:nvSpPr>
        <p:spPr>
          <a:xfrm>
            <a:off x="5211485" y="5828109"/>
            <a:ext cx="420743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47" name="Text 45"/>
          <p:cNvSpPr/>
          <p:nvPr/>
        </p:nvSpPr>
        <p:spPr>
          <a:xfrm>
            <a:off x="9700855" y="5828109"/>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48" name="Shape 46"/>
          <p:cNvSpPr/>
          <p:nvPr/>
        </p:nvSpPr>
        <p:spPr>
          <a:xfrm>
            <a:off x="588764" y="6137434"/>
            <a:ext cx="13460492" cy="399217"/>
          </a:xfrm>
          <a:prstGeom prst="rect">
            <a:avLst/>
          </a:prstGeom>
          <a:solidFill>
            <a:srgbClr val="000000">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 Stamina &amp; resilience </a:t>
            </a:r>
          </a:p>
        </p:txBody>
      </p:sp>
      <p:sp>
        <p:nvSpPr>
          <p:cNvPr id="49" name="Text 47"/>
          <p:cNvSpPr/>
          <p:nvPr/>
        </p:nvSpPr>
        <p:spPr>
          <a:xfrm>
            <a:off x="718304" y="6227326"/>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50" name="Text 48"/>
          <p:cNvSpPr/>
          <p:nvPr/>
        </p:nvSpPr>
        <p:spPr>
          <a:xfrm>
            <a:off x="7006857" y="6269951"/>
            <a:ext cx="420743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51" name="Text 49"/>
          <p:cNvSpPr/>
          <p:nvPr/>
        </p:nvSpPr>
        <p:spPr>
          <a:xfrm>
            <a:off x="9700855" y="6227326"/>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52" name="Shape 50"/>
          <p:cNvSpPr/>
          <p:nvPr/>
        </p:nvSpPr>
        <p:spPr>
          <a:xfrm>
            <a:off x="564483" y="6580843"/>
            <a:ext cx="13469541" cy="399217"/>
          </a:xfrm>
          <a:prstGeom prst="rect">
            <a:avLst/>
          </a:prstGeom>
          <a:solidFill>
            <a:srgbClr val="FFFFFF">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  Positive recommendation in professional references </a:t>
            </a:r>
          </a:p>
        </p:txBody>
      </p:sp>
      <p:sp>
        <p:nvSpPr>
          <p:cNvPr id="53" name="Text 51"/>
          <p:cNvSpPr/>
          <p:nvPr/>
        </p:nvSpPr>
        <p:spPr>
          <a:xfrm>
            <a:off x="718304" y="6626543"/>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54" name="Text 52"/>
          <p:cNvSpPr/>
          <p:nvPr/>
        </p:nvSpPr>
        <p:spPr>
          <a:xfrm>
            <a:off x="5211485" y="6626543"/>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55" name="Text 53"/>
          <p:cNvSpPr/>
          <p:nvPr/>
        </p:nvSpPr>
        <p:spPr>
          <a:xfrm>
            <a:off x="5489614" y="6600455"/>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56" name="Shape 54"/>
          <p:cNvSpPr/>
          <p:nvPr/>
        </p:nvSpPr>
        <p:spPr>
          <a:xfrm>
            <a:off x="579715" y="6935867"/>
            <a:ext cx="13469541" cy="399217"/>
          </a:xfrm>
          <a:prstGeom prst="rect">
            <a:avLst/>
          </a:prstGeom>
          <a:solidFill>
            <a:srgbClr val="000000">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  Satisfactory Health &amp; Attendance Records </a:t>
            </a:r>
          </a:p>
        </p:txBody>
      </p:sp>
      <p:sp>
        <p:nvSpPr>
          <p:cNvPr id="57" name="Text 55"/>
          <p:cNvSpPr/>
          <p:nvPr/>
        </p:nvSpPr>
        <p:spPr>
          <a:xfrm>
            <a:off x="718304" y="7025759"/>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58" name="Text 56"/>
          <p:cNvSpPr/>
          <p:nvPr/>
        </p:nvSpPr>
        <p:spPr>
          <a:xfrm>
            <a:off x="5211485" y="7025759"/>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59" name="Text 57"/>
          <p:cNvSpPr/>
          <p:nvPr/>
        </p:nvSpPr>
        <p:spPr>
          <a:xfrm>
            <a:off x="6415393" y="7068384"/>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60" name="Shape 58"/>
          <p:cNvSpPr/>
          <p:nvPr/>
        </p:nvSpPr>
        <p:spPr>
          <a:xfrm>
            <a:off x="579715" y="7335083"/>
            <a:ext cx="13469541" cy="399217"/>
          </a:xfrm>
          <a:prstGeom prst="rect">
            <a:avLst/>
          </a:prstGeom>
          <a:solidFill>
            <a:srgbClr val="FFFFFF">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 Professional reference without reservation </a:t>
            </a:r>
          </a:p>
        </p:txBody>
      </p:sp>
      <p:sp>
        <p:nvSpPr>
          <p:cNvPr id="61" name="Text 59"/>
          <p:cNvSpPr/>
          <p:nvPr/>
        </p:nvSpPr>
        <p:spPr>
          <a:xfrm>
            <a:off x="718304" y="7424976"/>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62" name="Text 60"/>
          <p:cNvSpPr/>
          <p:nvPr/>
        </p:nvSpPr>
        <p:spPr>
          <a:xfrm>
            <a:off x="5211485" y="7424976"/>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63" name="Text 61"/>
          <p:cNvSpPr/>
          <p:nvPr/>
        </p:nvSpPr>
        <p:spPr>
          <a:xfrm>
            <a:off x="6415394" y="7446645"/>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65" name="Shape 30">
            <a:extLst>
              <a:ext uri="{FF2B5EF4-FFF2-40B4-BE49-F238E27FC236}">
                <a16:creationId xmlns:a16="http://schemas.microsoft.com/office/drawing/2014/main" id="{20321216-5806-498C-B07C-65B6EFB4A2AC}"/>
              </a:ext>
            </a:extLst>
          </p:cNvPr>
          <p:cNvSpPr/>
          <p:nvPr/>
        </p:nvSpPr>
        <p:spPr>
          <a:xfrm>
            <a:off x="596374" y="3477002"/>
            <a:ext cx="13746489" cy="399217"/>
          </a:xfrm>
          <a:prstGeom prst="rect">
            <a:avLst/>
          </a:prstGeom>
          <a:solidFill>
            <a:srgbClr val="000000">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High quality teaching skills</a:t>
            </a:r>
          </a:p>
        </p:txBody>
      </p:sp>
      <p:sp>
        <p:nvSpPr>
          <p:cNvPr id="25" name="Control 1">
            <a:extLst>
              <a:ext uri="{FF2B5EF4-FFF2-40B4-BE49-F238E27FC236}">
                <a16:creationId xmlns:a16="http://schemas.microsoft.com/office/drawing/2014/main" id="{ED22D3DE-0D96-4680-ABD3-2750DEF7E505}"/>
              </a:ext>
            </a:extLst>
          </p:cNvPr>
          <p:cNvSpPr>
            <a:spLocks noChangeArrowheads="1" noChangeShapeType="1"/>
          </p:cNvSpPr>
          <p:nvPr/>
        </p:nvSpPr>
        <p:spPr bwMode="auto">
          <a:xfrm>
            <a:off x="1042406" y="4997767"/>
            <a:ext cx="3694113" cy="5291138"/>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64" name="Shape 30">
            <a:extLst>
              <a:ext uri="{FF2B5EF4-FFF2-40B4-BE49-F238E27FC236}">
                <a16:creationId xmlns:a16="http://schemas.microsoft.com/office/drawing/2014/main" id="{0F370697-F66E-4162-B961-2A455DE1B440}"/>
              </a:ext>
            </a:extLst>
          </p:cNvPr>
          <p:cNvSpPr/>
          <p:nvPr/>
        </p:nvSpPr>
        <p:spPr>
          <a:xfrm>
            <a:off x="564482" y="2497910"/>
            <a:ext cx="13469541" cy="399217"/>
          </a:xfrm>
          <a:prstGeom prst="rect">
            <a:avLst/>
          </a:prstGeom>
          <a:solidFill>
            <a:srgbClr val="000000">
              <a:alpha val="4000"/>
            </a:srgbClr>
          </a:solidFill>
          <a:ln/>
        </p:spPr>
        <p:txBody>
          <a:bodyPr/>
          <a:lstStyle/>
          <a:p>
            <a:r>
              <a:rPr lang="en-GB" sz="1050" dirty="0">
                <a:latin typeface="Open Sans" panose="020B0606030504020204" pitchFamily="34" charset="0"/>
                <a:ea typeface="Open Sans" panose="020B0606030504020204" pitchFamily="34" charset="0"/>
                <a:cs typeface="Open Sans" panose="020B0606030504020204" pitchFamily="34" charset="0"/>
              </a:rPr>
              <a:t> A sensitive, flexible &amp; open minded &amp; responsive approach when working with others </a:t>
            </a:r>
          </a:p>
        </p:txBody>
      </p:sp>
    </p:spTree>
    <p:extLst>
      <p:ext uri="{BB962C8B-B14F-4D97-AF65-F5344CB8AC3E}">
        <p14:creationId xmlns:p14="http://schemas.microsoft.com/office/powerpoint/2010/main" val="1192204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572095" y="377190"/>
            <a:ext cx="4363641" cy="428625"/>
          </a:xfrm>
          <a:prstGeom prst="rect">
            <a:avLst/>
          </a:prstGeom>
          <a:noFill/>
          <a:ln/>
        </p:spPr>
        <p:txBody>
          <a:bodyPr wrap="none" lIns="0" tIns="0" rIns="0" bIns="0" rtlCol="0" anchor="t"/>
          <a:lstStyle/>
          <a:p>
            <a:pPr marL="0" indent="0">
              <a:lnSpc>
                <a:spcPts val="3350"/>
              </a:lnSpc>
              <a:buNone/>
            </a:pPr>
            <a:r>
              <a:rPr lang="en-US" sz="2700" b="1" dirty="0">
                <a:solidFill>
                  <a:srgbClr val="443728"/>
                </a:solidFill>
                <a:latin typeface="Crimson Pro Bold" pitchFamily="34" charset="0"/>
                <a:ea typeface="Crimson Pro Bold" pitchFamily="34" charset="-122"/>
                <a:cs typeface="Crimson Pro Bold" pitchFamily="34" charset="-120"/>
              </a:rPr>
              <a:t>Person Specification and Qualifications</a:t>
            </a:r>
            <a:endParaRPr lang="en-US" sz="2700" dirty="0"/>
          </a:p>
        </p:txBody>
      </p:sp>
      <p:sp>
        <p:nvSpPr>
          <p:cNvPr id="3" name="Shape 1"/>
          <p:cNvSpPr/>
          <p:nvPr/>
        </p:nvSpPr>
        <p:spPr>
          <a:xfrm>
            <a:off x="572095" y="1080135"/>
            <a:ext cx="13486209" cy="6661785"/>
          </a:xfrm>
          <a:prstGeom prst="roundRect">
            <a:avLst>
              <a:gd name="adj" fmla="val 865"/>
            </a:avLst>
          </a:prstGeom>
          <a:noFill/>
          <a:ln w="7620">
            <a:solidFill>
              <a:srgbClr val="000000">
                <a:alpha val="8000"/>
              </a:srgbClr>
            </a:solidFill>
            <a:prstDash val="solid"/>
          </a:ln>
        </p:spPr>
      </p:sp>
      <p:sp>
        <p:nvSpPr>
          <p:cNvPr id="4" name="Shape 2"/>
          <p:cNvSpPr/>
          <p:nvPr/>
        </p:nvSpPr>
        <p:spPr>
          <a:xfrm>
            <a:off x="579715" y="1087755"/>
            <a:ext cx="13469541" cy="399217"/>
          </a:xfrm>
          <a:prstGeom prst="rect">
            <a:avLst/>
          </a:prstGeom>
          <a:solidFill>
            <a:srgbClr val="FFFFFF">
              <a:alpha val="4000"/>
            </a:srgbClr>
          </a:solidFill>
          <a:ln/>
        </p:spPr>
      </p:sp>
      <p:sp>
        <p:nvSpPr>
          <p:cNvPr id="5" name="Text 3"/>
          <p:cNvSpPr/>
          <p:nvPr/>
        </p:nvSpPr>
        <p:spPr>
          <a:xfrm>
            <a:off x="718304" y="1177647"/>
            <a:ext cx="4211241" cy="219432"/>
          </a:xfrm>
          <a:prstGeom prst="rect">
            <a:avLst/>
          </a:prstGeom>
          <a:noFill/>
          <a:ln/>
        </p:spPr>
        <p:txBody>
          <a:bodyPr wrap="none" lIns="0" tIns="0" rIns="0" bIns="0" rtlCol="0" anchor="t"/>
          <a:lstStyle/>
          <a:p>
            <a:pPr marL="0" indent="0">
              <a:lnSpc>
                <a:spcPts val="1700"/>
              </a:lnSpc>
              <a:buNone/>
            </a:pPr>
            <a:r>
              <a:rPr lang="en-US" sz="1050" b="1" dirty="0">
                <a:solidFill>
                  <a:srgbClr val="443728"/>
                </a:solidFill>
                <a:latin typeface="Open Sans" pitchFamily="34" charset="0"/>
                <a:ea typeface="Open Sans" pitchFamily="34" charset="-122"/>
                <a:cs typeface="Open Sans" pitchFamily="34" charset="-120"/>
              </a:rPr>
              <a:t>Criteria</a:t>
            </a:r>
            <a:endParaRPr lang="en-US" sz="1050" dirty="0"/>
          </a:p>
        </p:txBody>
      </p:sp>
      <p:sp>
        <p:nvSpPr>
          <p:cNvPr id="6" name="Text 4"/>
          <p:cNvSpPr/>
          <p:nvPr/>
        </p:nvSpPr>
        <p:spPr>
          <a:xfrm>
            <a:off x="5211485" y="1177647"/>
            <a:ext cx="4207431" cy="219432"/>
          </a:xfrm>
          <a:prstGeom prst="rect">
            <a:avLst/>
          </a:prstGeom>
          <a:noFill/>
          <a:ln/>
        </p:spPr>
        <p:txBody>
          <a:bodyPr wrap="none" lIns="0" tIns="0" rIns="0" bIns="0" rtlCol="0" anchor="t"/>
          <a:lstStyle/>
          <a:p>
            <a:pPr marL="0" indent="0">
              <a:lnSpc>
                <a:spcPts val="1700"/>
              </a:lnSpc>
              <a:buNone/>
            </a:pPr>
            <a:r>
              <a:rPr lang="en-US" sz="1050" b="1" dirty="0">
                <a:solidFill>
                  <a:srgbClr val="443728"/>
                </a:solidFill>
                <a:latin typeface="Open Sans" pitchFamily="34" charset="0"/>
                <a:ea typeface="Open Sans" pitchFamily="34" charset="-122"/>
                <a:cs typeface="Open Sans" pitchFamily="34" charset="-120"/>
              </a:rPr>
              <a:t>                                      Essential</a:t>
            </a:r>
            <a:endParaRPr lang="en-US" sz="1050" dirty="0"/>
          </a:p>
        </p:txBody>
      </p:sp>
      <p:sp>
        <p:nvSpPr>
          <p:cNvPr id="7" name="Text 5"/>
          <p:cNvSpPr/>
          <p:nvPr/>
        </p:nvSpPr>
        <p:spPr>
          <a:xfrm>
            <a:off x="9700855" y="1177647"/>
            <a:ext cx="4211241" cy="219432"/>
          </a:xfrm>
          <a:prstGeom prst="rect">
            <a:avLst/>
          </a:prstGeom>
          <a:noFill/>
          <a:ln/>
        </p:spPr>
        <p:txBody>
          <a:bodyPr wrap="none" lIns="0" tIns="0" rIns="0" bIns="0" rtlCol="0" anchor="t"/>
          <a:lstStyle/>
          <a:p>
            <a:pPr marL="0" indent="0">
              <a:lnSpc>
                <a:spcPts val="1700"/>
              </a:lnSpc>
              <a:buNone/>
            </a:pPr>
            <a:r>
              <a:rPr lang="en-US" sz="1050" b="1" dirty="0">
                <a:solidFill>
                  <a:srgbClr val="443728"/>
                </a:solidFill>
                <a:latin typeface="Open Sans" pitchFamily="34" charset="0"/>
                <a:ea typeface="Open Sans" pitchFamily="34" charset="-122"/>
                <a:cs typeface="Open Sans" pitchFamily="34" charset="-120"/>
              </a:rPr>
              <a:t>Desirable</a:t>
            </a:r>
            <a:endParaRPr lang="en-US" sz="1050" dirty="0"/>
          </a:p>
        </p:txBody>
      </p:sp>
      <p:sp>
        <p:nvSpPr>
          <p:cNvPr id="8" name="Shape 6"/>
          <p:cNvSpPr/>
          <p:nvPr/>
        </p:nvSpPr>
        <p:spPr>
          <a:xfrm>
            <a:off x="579715" y="1486972"/>
            <a:ext cx="13469541" cy="399217"/>
          </a:xfrm>
          <a:prstGeom prst="rect">
            <a:avLst/>
          </a:prstGeom>
          <a:solidFill>
            <a:srgbClr val="000000">
              <a:alpha val="4000"/>
            </a:srgbClr>
          </a:solidFill>
          <a:ln/>
        </p:spPr>
      </p:sp>
      <p:sp>
        <p:nvSpPr>
          <p:cNvPr id="9" name="Text 7"/>
          <p:cNvSpPr/>
          <p:nvPr/>
        </p:nvSpPr>
        <p:spPr>
          <a:xfrm>
            <a:off x="718304" y="1576864"/>
            <a:ext cx="4211241" cy="219432"/>
          </a:xfrm>
          <a:prstGeom prst="rect">
            <a:avLst/>
          </a:prstGeom>
          <a:noFill/>
          <a:ln/>
        </p:spPr>
        <p:txBody>
          <a:bodyPr wrap="none" lIns="0" tIns="0" rIns="0" bIns="0" rtlCol="0" anchor="t"/>
          <a:lstStyle/>
          <a:p>
            <a:pPr marL="0" indent="0">
              <a:lnSpc>
                <a:spcPts val="1700"/>
              </a:lnSpc>
              <a:buNone/>
            </a:pPr>
            <a:r>
              <a:rPr lang="en-US" sz="1050" b="1" dirty="0">
                <a:solidFill>
                  <a:srgbClr val="443728"/>
                </a:solidFill>
                <a:latin typeface="Open Sans" pitchFamily="34" charset="0"/>
                <a:ea typeface="Open Sans" pitchFamily="34" charset="-122"/>
                <a:cs typeface="Open Sans" pitchFamily="34" charset="-120"/>
              </a:rPr>
              <a:t>Experience</a:t>
            </a:r>
            <a:endParaRPr lang="en-US" sz="1050" dirty="0"/>
          </a:p>
        </p:txBody>
      </p:sp>
      <p:sp>
        <p:nvSpPr>
          <p:cNvPr id="10" name="Text 8"/>
          <p:cNvSpPr/>
          <p:nvPr/>
        </p:nvSpPr>
        <p:spPr>
          <a:xfrm>
            <a:off x="5211485" y="1576864"/>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11" name="Text 9"/>
          <p:cNvSpPr/>
          <p:nvPr/>
        </p:nvSpPr>
        <p:spPr>
          <a:xfrm>
            <a:off x="9700855" y="1576864"/>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12" name="Shape 10"/>
          <p:cNvSpPr/>
          <p:nvPr/>
        </p:nvSpPr>
        <p:spPr>
          <a:xfrm>
            <a:off x="579715" y="1886188"/>
            <a:ext cx="13469541" cy="399217"/>
          </a:xfrm>
          <a:prstGeom prst="rect">
            <a:avLst/>
          </a:prstGeom>
          <a:solidFill>
            <a:srgbClr val="FFFFFF">
              <a:alpha val="4000"/>
            </a:srgbClr>
          </a:solidFill>
          <a:ln/>
        </p:spPr>
      </p:sp>
      <p:sp>
        <p:nvSpPr>
          <p:cNvPr id="13" name="Text 11"/>
          <p:cNvSpPr/>
          <p:nvPr/>
        </p:nvSpPr>
        <p:spPr>
          <a:xfrm>
            <a:off x="718304" y="1976080"/>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Leadership responsibility within a team</a:t>
            </a:r>
            <a:endParaRPr lang="en-US" sz="1050" dirty="0"/>
          </a:p>
        </p:txBody>
      </p:sp>
      <p:sp>
        <p:nvSpPr>
          <p:cNvPr id="14" name="Text 12"/>
          <p:cNvSpPr/>
          <p:nvPr/>
        </p:nvSpPr>
        <p:spPr>
          <a:xfrm>
            <a:off x="5211485" y="1976080"/>
            <a:ext cx="420743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15" name="Text 13"/>
          <p:cNvSpPr/>
          <p:nvPr/>
        </p:nvSpPr>
        <p:spPr>
          <a:xfrm>
            <a:off x="9700855" y="1976080"/>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16" name="Shape 14"/>
          <p:cNvSpPr/>
          <p:nvPr/>
        </p:nvSpPr>
        <p:spPr>
          <a:xfrm>
            <a:off x="579715" y="2285405"/>
            <a:ext cx="13469541" cy="618649"/>
          </a:xfrm>
          <a:prstGeom prst="rect">
            <a:avLst/>
          </a:prstGeom>
          <a:solidFill>
            <a:srgbClr val="000000">
              <a:alpha val="4000"/>
            </a:srgbClr>
          </a:solidFill>
          <a:ln/>
        </p:spPr>
      </p:sp>
      <p:sp>
        <p:nvSpPr>
          <p:cNvPr id="17" name="Text 15"/>
          <p:cNvSpPr/>
          <p:nvPr/>
        </p:nvSpPr>
        <p:spPr>
          <a:xfrm>
            <a:off x="718304" y="2375297"/>
            <a:ext cx="4211241" cy="438864"/>
          </a:xfrm>
          <a:prstGeom prst="rect">
            <a:avLst/>
          </a:prstGeom>
          <a:noFill/>
          <a:ln/>
        </p:spPr>
        <p:txBody>
          <a:bodyPr wrap="squar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Successful teaching experience and experience of leading within a subject area / Key stage</a:t>
            </a:r>
            <a:endParaRPr lang="en-US" sz="1050" dirty="0"/>
          </a:p>
        </p:txBody>
      </p:sp>
      <p:sp>
        <p:nvSpPr>
          <p:cNvPr id="18" name="Text 16"/>
          <p:cNvSpPr/>
          <p:nvPr/>
        </p:nvSpPr>
        <p:spPr>
          <a:xfrm>
            <a:off x="5211485" y="2375297"/>
            <a:ext cx="420743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19" name="Text 17"/>
          <p:cNvSpPr/>
          <p:nvPr/>
        </p:nvSpPr>
        <p:spPr>
          <a:xfrm>
            <a:off x="9700855" y="2375297"/>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20" name="Shape 18"/>
          <p:cNvSpPr/>
          <p:nvPr/>
        </p:nvSpPr>
        <p:spPr>
          <a:xfrm>
            <a:off x="579715" y="2904053"/>
            <a:ext cx="13469541" cy="618649"/>
          </a:xfrm>
          <a:prstGeom prst="rect">
            <a:avLst/>
          </a:prstGeom>
          <a:solidFill>
            <a:srgbClr val="FFFFFF">
              <a:alpha val="4000"/>
            </a:srgbClr>
          </a:solidFill>
          <a:ln/>
        </p:spPr>
      </p:sp>
      <p:sp>
        <p:nvSpPr>
          <p:cNvPr id="21" name="Text 19"/>
          <p:cNvSpPr/>
          <p:nvPr/>
        </p:nvSpPr>
        <p:spPr>
          <a:xfrm>
            <a:off x="718304" y="2993946"/>
            <a:ext cx="4211241" cy="438864"/>
          </a:xfrm>
          <a:prstGeom prst="rect">
            <a:avLst/>
          </a:prstGeom>
          <a:noFill/>
          <a:ln/>
        </p:spPr>
        <p:txBody>
          <a:bodyPr wrap="squar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Successful teaching experience and experience of leading within more than one subject area / Key stage</a:t>
            </a:r>
            <a:endParaRPr lang="en-US" sz="1050" dirty="0"/>
          </a:p>
        </p:txBody>
      </p:sp>
      <p:sp>
        <p:nvSpPr>
          <p:cNvPr id="22" name="Text 20"/>
          <p:cNvSpPr/>
          <p:nvPr/>
        </p:nvSpPr>
        <p:spPr>
          <a:xfrm>
            <a:off x="5211485" y="2993946"/>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23" name="Text 21"/>
          <p:cNvSpPr/>
          <p:nvPr/>
        </p:nvSpPr>
        <p:spPr>
          <a:xfrm>
            <a:off x="9700855" y="2993946"/>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  </a:t>
            </a:r>
            <a:endParaRPr lang="en-US" sz="1050" dirty="0"/>
          </a:p>
        </p:txBody>
      </p:sp>
      <p:sp>
        <p:nvSpPr>
          <p:cNvPr id="24" name="Shape 22"/>
          <p:cNvSpPr/>
          <p:nvPr/>
        </p:nvSpPr>
        <p:spPr>
          <a:xfrm>
            <a:off x="579715" y="3522702"/>
            <a:ext cx="13469541" cy="399217"/>
          </a:xfrm>
          <a:prstGeom prst="rect">
            <a:avLst/>
          </a:prstGeom>
          <a:solidFill>
            <a:srgbClr val="000000">
              <a:alpha val="4000"/>
            </a:srgbClr>
          </a:solidFill>
          <a:ln/>
        </p:spPr>
      </p:sp>
      <p:sp>
        <p:nvSpPr>
          <p:cNvPr id="25" name="Text 23"/>
          <p:cNvSpPr/>
          <p:nvPr/>
        </p:nvSpPr>
        <p:spPr>
          <a:xfrm>
            <a:off x="718304" y="3612594"/>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Recent experience in a Catholic school or Academy</a:t>
            </a:r>
            <a:endParaRPr lang="en-US" sz="1050" dirty="0"/>
          </a:p>
        </p:txBody>
      </p:sp>
      <p:sp>
        <p:nvSpPr>
          <p:cNvPr id="26" name="Text 24"/>
          <p:cNvSpPr/>
          <p:nvPr/>
        </p:nvSpPr>
        <p:spPr>
          <a:xfrm>
            <a:off x="5211485" y="3612594"/>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27" name="Text 25"/>
          <p:cNvSpPr/>
          <p:nvPr/>
        </p:nvSpPr>
        <p:spPr>
          <a:xfrm>
            <a:off x="9700855" y="3612594"/>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28" name="Shape 26"/>
          <p:cNvSpPr/>
          <p:nvPr/>
        </p:nvSpPr>
        <p:spPr>
          <a:xfrm>
            <a:off x="579715" y="3921919"/>
            <a:ext cx="13469541" cy="618649"/>
          </a:xfrm>
          <a:prstGeom prst="rect">
            <a:avLst/>
          </a:prstGeom>
          <a:solidFill>
            <a:srgbClr val="FFFFFF">
              <a:alpha val="4000"/>
            </a:srgbClr>
          </a:solidFill>
          <a:ln/>
        </p:spPr>
      </p:sp>
      <p:sp>
        <p:nvSpPr>
          <p:cNvPr id="29" name="Text 27"/>
          <p:cNvSpPr/>
          <p:nvPr/>
        </p:nvSpPr>
        <p:spPr>
          <a:xfrm>
            <a:off x="718304" y="4011811"/>
            <a:ext cx="4211241" cy="438864"/>
          </a:xfrm>
          <a:prstGeom prst="rect">
            <a:avLst/>
          </a:prstGeom>
          <a:noFill/>
          <a:ln/>
        </p:spPr>
        <p:txBody>
          <a:bodyPr wrap="squar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Experience as Head of School / Deputy / Assistant Headteacher or a member of SMT</a:t>
            </a:r>
            <a:endParaRPr lang="en-US" sz="1050" dirty="0"/>
          </a:p>
        </p:txBody>
      </p:sp>
      <p:sp>
        <p:nvSpPr>
          <p:cNvPr id="30" name="Text 28"/>
          <p:cNvSpPr/>
          <p:nvPr/>
        </p:nvSpPr>
        <p:spPr>
          <a:xfrm>
            <a:off x="5211485" y="4011811"/>
            <a:ext cx="420743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31" name="Text 29"/>
          <p:cNvSpPr/>
          <p:nvPr/>
        </p:nvSpPr>
        <p:spPr>
          <a:xfrm>
            <a:off x="9700855" y="4011811"/>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32" name="Shape 30"/>
          <p:cNvSpPr/>
          <p:nvPr/>
        </p:nvSpPr>
        <p:spPr>
          <a:xfrm>
            <a:off x="579715" y="4540568"/>
            <a:ext cx="13469541" cy="399217"/>
          </a:xfrm>
          <a:prstGeom prst="rect">
            <a:avLst/>
          </a:prstGeom>
          <a:solidFill>
            <a:srgbClr val="000000">
              <a:alpha val="4000"/>
            </a:srgbClr>
          </a:solidFill>
          <a:ln/>
        </p:spPr>
      </p:sp>
      <p:sp>
        <p:nvSpPr>
          <p:cNvPr id="33" name="Text 31"/>
          <p:cNvSpPr/>
          <p:nvPr/>
        </p:nvSpPr>
        <p:spPr>
          <a:xfrm>
            <a:off x="718304" y="4630460"/>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Experience of teaching in more than one school</a:t>
            </a:r>
            <a:endParaRPr lang="en-US" sz="1050" dirty="0"/>
          </a:p>
        </p:txBody>
      </p:sp>
      <p:sp>
        <p:nvSpPr>
          <p:cNvPr id="34" name="Text 32"/>
          <p:cNvSpPr/>
          <p:nvPr/>
        </p:nvSpPr>
        <p:spPr>
          <a:xfrm>
            <a:off x="5211485" y="4630460"/>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35" name="Text 33"/>
          <p:cNvSpPr/>
          <p:nvPr/>
        </p:nvSpPr>
        <p:spPr>
          <a:xfrm>
            <a:off x="9700855" y="4630460"/>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36" name="Shape 34"/>
          <p:cNvSpPr/>
          <p:nvPr/>
        </p:nvSpPr>
        <p:spPr>
          <a:xfrm>
            <a:off x="579715" y="4939784"/>
            <a:ext cx="13469541" cy="399217"/>
          </a:xfrm>
          <a:prstGeom prst="rect">
            <a:avLst/>
          </a:prstGeom>
          <a:solidFill>
            <a:srgbClr val="FFFFFF">
              <a:alpha val="4000"/>
            </a:srgbClr>
          </a:solidFill>
          <a:ln/>
        </p:spPr>
      </p:sp>
      <p:sp>
        <p:nvSpPr>
          <p:cNvPr id="37" name="Text 35"/>
          <p:cNvSpPr/>
          <p:nvPr/>
        </p:nvSpPr>
        <p:spPr>
          <a:xfrm>
            <a:off x="718304" y="5029676"/>
            <a:ext cx="4211241" cy="219432"/>
          </a:xfrm>
          <a:prstGeom prst="rect">
            <a:avLst/>
          </a:prstGeom>
          <a:noFill/>
          <a:ln/>
        </p:spPr>
        <p:txBody>
          <a:bodyPr wrap="none" lIns="0" tIns="0" rIns="0" bIns="0" rtlCol="0" anchor="t"/>
          <a:lstStyle/>
          <a:p>
            <a:pPr marL="0" indent="0">
              <a:lnSpc>
                <a:spcPts val="1700"/>
              </a:lnSpc>
              <a:buNone/>
            </a:pPr>
            <a:r>
              <a:rPr lang="en-US" sz="1050" b="1" dirty="0">
                <a:solidFill>
                  <a:srgbClr val="443728"/>
                </a:solidFill>
                <a:latin typeface="Open Sans" pitchFamily="34" charset="0"/>
                <a:ea typeface="Open Sans" pitchFamily="34" charset="-122"/>
                <a:cs typeface="Open Sans" pitchFamily="34" charset="-120"/>
              </a:rPr>
              <a:t>Qualifications and Training</a:t>
            </a:r>
            <a:endParaRPr lang="en-US" sz="1050" dirty="0"/>
          </a:p>
        </p:txBody>
      </p:sp>
      <p:sp>
        <p:nvSpPr>
          <p:cNvPr id="38" name="Text 36"/>
          <p:cNvSpPr/>
          <p:nvPr/>
        </p:nvSpPr>
        <p:spPr>
          <a:xfrm>
            <a:off x="5211485" y="5029676"/>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39" name="Text 37"/>
          <p:cNvSpPr/>
          <p:nvPr/>
        </p:nvSpPr>
        <p:spPr>
          <a:xfrm>
            <a:off x="9700855" y="5029676"/>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40" name="Shape 38"/>
          <p:cNvSpPr/>
          <p:nvPr/>
        </p:nvSpPr>
        <p:spPr>
          <a:xfrm>
            <a:off x="579715" y="5339001"/>
            <a:ext cx="13469541" cy="399217"/>
          </a:xfrm>
          <a:prstGeom prst="rect">
            <a:avLst/>
          </a:prstGeom>
          <a:solidFill>
            <a:srgbClr val="000000">
              <a:alpha val="4000"/>
            </a:srgbClr>
          </a:solidFill>
          <a:ln/>
        </p:spPr>
      </p:sp>
      <p:sp>
        <p:nvSpPr>
          <p:cNvPr id="41" name="Text 39"/>
          <p:cNvSpPr/>
          <p:nvPr/>
        </p:nvSpPr>
        <p:spPr>
          <a:xfrm>
            <a:off x="718304" y="5428893"/>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Degree or equivalent</a:t>
            </a:r>
            <a:endParaRPr lang="en-US" sz="1050" dirty="0"/>
          </a:p>
        </p:txBody>
      </p:sp>
      <p:sp>
        <p:nvSpPr>
          <p:cNvPr id="42" name="Text 40"/>
          <p:cNvSpPr/>
          <p:nvPr/>
        </p:nvSpPr>
        <p:spPr>
          <a:xfrm>
            <a:off x="5211485" y="5428893"/>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43" name="Text 41"/>
          <p:cNvSpPr/>
          <p:nvPr/>
        </p:nvSpPr>
        <p:spPr>
          <a:xfrm>
            <a:off x="9700855" y="5428893"/>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44" name="Shape 42"/>
          <p:cNvSpPr/>
          <p:nvPr/>
        </p:nvSpPr>
        <p:spPr>
          <a:xfrm>
            <a:off x="579715" y="5738217"/>
            <a:ext cx="13469541" cy="399217"/>
          </a:xfrm>
          <a:prstGeom prst="rect">
            <a:avLst/>
          </a:prstGeom>
          <a:solidFill>
            <a:srgbClr val="FFFFFF">
              <a:alpha val="4000"/>
            </a:srgbClr>
          </a:solidFill>
          <a:ln/>
        </p:spPr>
      </p:sp>
      <p:sp>
        <p:nvSpPr>
          <p:cNvPr id="45" name="Text 43"/>
          <p:cNvSpPr/>
          <p:nvPr/>
        </p:nvSpPr>
        <p:spPr>
          <a:xfrm>
            <a:off x="718304" y="5828109"/>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QTS</a:t>
            </a:r>
            <a:endParaRPr lang="en-US" sz="1050" dirty="0"/>
          </a:p>
        </p:txBody>
      </p:sp>
      <p:sp>
        <p:nvSpPr>
          <p:cNvPr id="46" name="Text 44"/>
          <p:cNvSpPr/>
          <p:nvPr/>
        </p:nvSpPr>
        <p:spPr>
          <a:xfrm>
            <a:off x="5211485" y="5828109"/>
            <a:ext cx="420743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47" name="Text 45"/>
          <p:cNvSpPr/>
          <p:nvPr/>
        </p:nvSpPr>
        <p:spPr>
          <a:xfrm>
            <a:off x="9700855" y="5828109"/>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48" name="Shape 46"/>
          <p:cNvSpPr/>
          <p:nvPr/>
        </p:nvSpPr>
        <p:spPr>
          <a:xfrm>
            <a:off x="579715" y="6137434"/>
            <a:ext cx="13469541" cy="399217"/>
          </a:xfrm>
          <a:prstGeom prst="rect">
            <a:avLst/>
          </a:prstGeom>
          <a:solidFill>
            <a:srgbClr val="000000">
              <a:alpha val="4000"/>
            </a:srgbClr>
          </a:solidFill>
          <a:ln/>
        </p:spPr>
      </p:sp>
      <p:sp>
        <p:nvSpPr>
          <p:cNvPr id="49" name="Text 47"/>
          <p:cNvSpPr/>
          <p:nvPr/>
        </p:nvSpPr>
        <p:spPr>
          <a:xfrm>
            <a:off x="718304" y="6227326"/>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Evidence of continuing professional development</a:t>
            </a:r>
            <a:endParaRPr lang="en-US" sz="1050" dirty="0"/>
          </a:p>
        </p:txBody>
      </p:sp>
      <p:sp>
        <p:nvSpPr>
          <p:cNvPr id="50" name="Text 48"/>
          <p:cNvSpPr/>
          <p:nvPr/>
        </p:nvSpPr>
        <p:spPr>
          <a:xfrm>
            <a:off x="5211485" y="6227326"/>
            <a:ext cx="420743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 </a:t>
            </a:r>
            <a:endParaRPr lang="en-US" sz="1050" dirty="0"/>
          </a:p>
        </p:txBody>
      </p:sp>
      <p:sp>
        <p:nvSpPr>
          <p:cNvPr id="51" name="Text 49"/>
          <p:cNvSpPr/>
          <p:nvPr/>
        </p:nvSpPr>
        <p:spPr>
          <a:xfrm>
            <a:off x="9700855" y="6227326"/>
            <a:ext cx="421124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52" name="Shape 50"/>
          <p:cNvSpPr/>
          <p:nvPr/>
        </p:nvSpPr>
        <p:spPr>
          <a:xfrm>
            <a:off x="579715" y="6536650"/>
            <a:ext cx="13469541" cy="399217"/>
          </a:xfrm>
          <a:prstGeom prst="rect">
            <a:avLst/>
          </a:prstGeom>
          <a:solidFill>
            <a:srgbClr val="FFFFFF">
              <a:alpha val="4000"/>
            </a:srgbClr>
          </a:solidFill>
          <a:ln/>
        </p:spPr>
      </p:sp>
      <p:sp>
        <p:nvSpPr>
          <p:cNvPr id="53" name="Text 51"/>
          <p:cNvSpPr/>
          <p:nvPr/>
        </p:nvSpPr>
        <p:spPr>
          <a:xfrm>
            <a:off x="718304" y="6626543"/>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Postgraduate level qualification</a:t>
            </a:r>
            <a:endParaRPr lang="en-US" sz="1050" dirty="0"/>
          </a:p>
        </p:txBody>
      </p:sp>
      <p:sp>
        <p:nvSpPr>
          <p:cNvPr id="54" name="Text 52"/>
          <p:cNvSpPr/>
          <p:nvPr/>
        </p:nvSpPr>
        <p:spPr>
          <a:xfrm>
            <a:off x="5211485" y="6626543"/>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55" name="Text 53"/>
          <p:cNvSpPr/>
          <p:nvPr/>
        </p:nvSpPr>
        <p:spPr>
          <a:xfrm>
            <a:off x="9700855" y="6626543"/>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56" name="Shape 54"/>
          <p:cNvSpPr/>
          <p:nvPr/>
        </p:nvSpPr>
        <p:spPr>
          <a:xfrm>
            <a:off x="579715" y="6935867"/>
            <a:ext cx="13469541" cy="399217"/>
          </a:xfrm>
          <a:prstGeom prst="rect">
            <a:avLst/>
          </a:prstGeom>
          <a:solidFill>
            <a:srgbClr val="000000">
              <a:alpha val="4000"/>
            </a:srgbClr>
          </a:solidFill>
          <a:ln/>
        </p:spPr>
      </p:sp>
      <p:sp>
        <p:nvSpPr>
          <p:cNvPr id="57" name="Text 55"/>
          <p:cNvSpPr/>
          <p:nvPr/>
        </p:nvSpPr>
        <p:spPr>
          <a:xfrm>
            <a:off x="718304" y="7025759"/>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NPQH award or Leadership Pathways certification</a:t>
            </a:r>
            <a:endParaRPr lang="en-US" sz="1050" dirty="0"/>
          </a:p>
        </p:txBody>
      </p:sp>
      <p:sp>
        <p:nvSpPr>
          <p:cNvPr id="58" name="Text 56"/>
          <p:cNvSpPr/>
          <p:nvPr/>
        </p:nvSpPr>
        <p:spPr>
          <a:xfrm>
            <a:off x="5211485" y="7025759"/>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59" name="Text 57"/>
          <p:cNvSpPr/>
          <p:nvPr/>
        </p:nvSpPr>
        <p:spPr>
          <a:xfrm>
            <a:off x="9700855" y="7025759"/>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
        <p:nvSpPr>
          <p:cNvPr id="60" name="Shape 58"/>
          <p:cNvSpPr/>
          <p:nvPr/>
        </p:nvSpPr>
        <p:spPr>
          <a:xfrm>
            <a:off x="579715" y="7335083"/>
            <a:ext cx="13469541" cy="399217"/>
          </a:xfrm>
          <a:prstGeom prst="rect">
            <a:avLst/>
          </a:prstGeom>
          <a:solidFill>
            <a:srgbClr val="FFFFFF">
              <a:alpha val="4000"/>
            </a:srgbClr>
          </a:solidFill>
          <a:ln/>
        </p:spPr>
      </p:sp>
      <p:sp>
        <p:nvSpPr>
          <p:cNvPr id="61" name="Text 59"/>
          <p:cNvSpPr/>
          <p:nvPr/>
        </p:nvSpPr>
        <p:spPr>
          <a:xfrm>
            <a:off x="718304" y="7424976"/>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CCRS or equivalent</a:t>
            </a:r>
            <a:endParaRPr lang="en-US" sz="1050" dirty="0"/>
          </a:p>
        </p:txBody>
      </p:sp>
      <p:sp>
        <p:nvSpPr>
          <p:cNvPr id="62" name="Text 60"/>
          <p:cNvSpPr/>
          <p:nvPr/>
        </p:nvSpPr>
        <p:spPr>
          <a:xfrm>
            <a:off x="5211485" y="7424976"/>
            <a:ext cx="4207431" cy="219432"/>
          </a:xfrm>
          <a:prstGeom prst="rect">
            <a:avLst/>
          </a:prstGeom>
          <a:noFill/>
          <a:ln/>
        </p:spPr>
        <p:txBody>
          <a:bodyPr wrap="none" lIns="0" tIns="0" rIns="0" bIns="0" rtlCol="0" anchor="t"/>
          <a:lstStyle/>
          <a:p>
            <a:pPr marL="0" indent="0">
              <a:lnSpc>
                <a:spcPts val="1700"/>
              </a:lnSpc>
              <a:buNone/>
            </a:pPr>
            <a:endParaRPr lang="en-US" sz="1050" dirty="0"/>
          </a:p>
        </p:txBody>
      </p:sp>
      <p:sp>
        <p:nvSpPr>
          <p:cNvPr id="63" name="Text 61"/>
          <p:cNvSpPr/>
          <p:nvPr/>
        </p:nvSpPr>
        <p:spPr>
          <a:xfrm>
            <a:off x="9700855" y="7424976"/>
            <a:ext cx="4211241" cy="219432"/>
          </a:xfrm>
          <a:prstGeom prst="rect">
            <a:avLst/>
          </a:prstGeom>
          <a:noFill/>
          <a:ln/>
        </p:spPr>
        <p:txBody>
          <a:bodyPr wrap="none" lIns="0" tIns="0" rIns="0" bIns="0" rtlCol="0" anchor="t"/>
          <a:lstStyle/>
          <a:p>
            <a:pPr marL="0" indent="0">
              <a:lnSpc>
                <a:spcPts val="1700"/>
              </a:lnSpc>
              <a:buNone/>
            </a:pPr>
            <a:r>
              <a:rPr lang="en-US" sz="1050" dirty="0">
                <a:solidFill>
                  <a:srgbClr val="443728"/>
                </a:solidFill>
                <a:latin typeface="Open Sans" pitchFamily="34" charset="0"/>
                <a:ea typeface="Open Sans" pitchFamily="34" charset="-122"/>
                <a:cs typeface="Open Sans" pitchFamily="34" charset="-120"/>
              </a:rPr>
              <a:t>          ✓</a:t>
            </a:r>
            <a:endParaRPr lang="en-US" sz="10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64037" y="2692003"/>
            <a:ext cx="7678460" cy="771525"/>
          </a:xfrm>
          <a:prstGeom prst="rect">
            <a:avLst/>
          </a:prstGeom>
          <a:noFill/>
          <a:ln/>
        </p:spPr>
        <p:txBody>
          <a:bodyPr wrap="none" lIns="0" tIns="0" rIns="0" bIns="0" rtlCol="0" anchor="t"/>
          <a:lstStyle/>
          <a:p>
            <a:pPr marL="0" marR="0" lvl="0" indent="0" algn="l" defTabSz="914400" rtl="0" eaLnBrk="1" fontAlgn="auto" latinLnBrk="0" hangingPunct="1">
              <a:lnSpc>
                <a:spcPts val="6050"/>
              </a:lnSpc>
              <a:spcBef>
                <a:spcPts val="0"/>
              </a:spcBef>
              <a:spcAft>
                <a:spcPts val="0"/>
              </a:spcAft>
              <a:buClrTx/>
              <a:buSzTx/>
              <a:buFontTx/>
              <a:buNone/>
              <a:tabLst/>
              <a:defRPr/>
            </a:pPr>
            <a:r>
              <a:rPr kumimoji="0" lang="en-US" sz="4850" b="1" i="0" u="none" strike="noStrike" kern="0" cap="none" spc="-146" normalizeH="0" baseline="0" noProof="0" dirty="0">
                <a:ln>
                  <a:noFill/>
                </a:ln>
                <a:solidFill>
                  <a:srgbClr val="000000"/>
                </a:solidFill>
                <a:effectLst/>
                <a:uLnTx/>
                <a:uFillTx/>
                <a:latin typeface="Inter Bold" pitchFamily="34" charset="0"/>
                <a:ea typeface="Inter Bold" pitchFamily="34" charset="-122"/>
                <a:cs typeface="Inter Bold" pitchFamily="34" charset="-120"/>
              </a:rPr>
              <a:t>Safeguarding Commitment</a:t>
            </a:r>
            <a:endParaRPr kumimoji="0" lang="en-US" sz="4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 1"/>
          <p:cNvSpPr/>
          <p:nvPr/>
        </p:nvSpPr>
        <p:spPr>
          <a:xfrm>
            <a:off x="864037" y="3957280"/>
            <a:ext cx="12902327" cy="1580198"/>
          </a:xfrm>
          <a:prstGeom prst="rect">
            <a:avLst/>
          </a:prstGeom>
          <a:noFill/>
          <a:ln/>
        </p:spPr>
        <p:txBody>
          <a:bodyPr wrap="square" lIns="0" tIns="0" rIns="0" bIns="0" rtlCol="0" anchor="t"/>
          <a:lstStyle/>
          <a:p>
            <a:pPr marL="0" marR="0" lvl="0" indent="0" algn="l" defTabSz="914400" rtl="0" eaLnBrk="1" fontAlgn="auto" latinLnBrk="0" hangingPunct="1">
              <a:lnSpc>
                <a:spcPts val="3100"/>
              </a:lnSpc>
              <a:spcBef>
                <a:spcPts val="0"/>
              </a:spcBef>
              <a:spcAft>
                <a:spcPts val="0"/>
              </a:spcAft>
              <a:buClrTx/>
              <a:buSzTx/>
              <a:buFontTx/>
              <a:buNone/>
              <a:tabLst/>
              <a:defRPr/>
            </a:pPr>
            <a:r>
              <a:rPr kumimoji="0" lang="en-US" sz="1900" b="0" i="0" u="none" strike="noStrike" kern="0" cap="none" spc="-39" normalizeH="0" baseline="0" noProof="0" dirty="0">
                <a:ln>
                  <a:noFill/>
                </a:ln>
                <a:solidFill>
                  <a:srgbClr val="272525"/>
                </a:solidFill>
                <a:effectLst/>
                <a:uLnTx/>
                <a:uFillTx/>
                <a:latin typeface="Inter" pitchFamily="34" charset="0"/>
                <a:ea typeface="Inter" pitchFamily="34" charset="-122"/>
                <a:cs typeface="Inter" pitchFamily="34" charset="-120"/>
              </a:rPr>
              <a:t>This Local Governing Body and Directors are committed to safeguarding and promoting the welfare of children and young persons and Headteachers must ensure that the highest priority is given to following the guidance and regulations to safeguard children and young people. The successful candidate will be required to undergo an Enhanced Disclosure from the Disclosure and Barring Service (DBS) and complete a Disqualification Declaration.</a:t>
            </a: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B404D2F-F32F-47B5-964F-65728C8A3EE3}"/>
              </a:ext>
            </a:extLst>
          </p:cNvPr>
          <p:cNvPicPr>
            <a:picLocks noChangeAspect="1"/>
          </p:cNvPicPr>
          <p:nvPr/>
        </p:nvPicPr>
        <p:blipFill>
          <a:blip r:embed="rId3"/>
          <a:stretch>
            <a:fillRect/>
          </a:stretch>
        </p:blipFill>
        <p:spPr>
          <a:xfrm>
            <a:off x="7824790" y="2509215"/>
            <a:ext cx="1213658" cy="1201189"/>
          </a:xfrm>
          <a:prstGeom prst="rect">
            <a:avLst/>
          </a:prstGeom>
        </p:spPr>
      </p:pic>
      <p:pic>
        <p:nvPicPr>
          <p:cNvPr id="7" name="Picture 6">
            <a:extLst>
              <a:ext uri="{FF2B5EF4-FFF2-40B4-BE49-F238E27FC236}">
                <a16:creationId xmlns:a16="http://schemas.microsoft.com/office/drawing/2014/main" id="{EF353106-BDC9-451D-889F-052860796F99}"/>
              </a:ext>
            </a:extLst>
          </p:cNvPr>
          <p:cNvPicPr>
            <a:picLocks noChangeAspect="1"/>
          </p:cNvPicPr>
          <p:nvPr/>
        </p:nvPicPr>
        <p:blipFill>
          <a:blip r:embed="rId4"/>
          <a:stretch>
            <a:fillRect/>
          </a:stretch>
        </p:blipFill>
        <p:spPr>
          <a:xfrm>
            <a:off x="9617825" y="5868930"/>
            <a:ext cx="2709949" cy="180801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3" name="Image 1"/>
          <p:cNvPicPr>
            <a:picLocks noChangeAspect="1"/>
          </p:cNvPicPr>
          <p:nvPr/>
        </p:nvPicPr>
        <p:blipFill>
          <a:blip r:embed="rId4"/>
          <a:srcRect/>
          <a:stretch/>
        </p:blipFill>
        <p:spPr>
          <a:xfrm>
            <a:off x="445770" y="2583180"/>
            <a:ext cx="4594860" cy="3063240"/>
          </a:xfrm>
          <a:prstGeom prst="rect">
            <a:avLst/>
          </a:prstGeom>
        </p:spPr>
      </p:pic>
      <p:sp>
        <p:nvSpPr>
          <p:cNvPr id="4" name="Text 0"/>
          <p:cNvSpPr/>
          <p:nvPr/>
        </p:nvSpPr>
        <p:spPr>
          <a:xfrm>
            <a:off x="6350437" y="1972985"/>
            <a:ext cx="7415927" cy="1543050"/>
          </a:xfrm>
          <a:prstGeom prst="rect">
            <a:avLst/>
          </a:prstGeom>
          <a:noFill/>
          <a:ln/>
        </p:spPr>
        <p:txBody>
          <a:bodyPr wrap="square" lIns="0" tIns="0" rIns="0" bIns="0" rtlCol="0" anchor="t"/>
          <a:lstStyle/>
          <a:p>
            <a:pPr marL="0" indent="0">
              <a:lnSpc>
                <a:spcPts val="6050"/>
              </a:lnSpc>
              <a:buNone/>
            </a:pPr>
            <a:r>
              <a:rPr lang="en-US" sz="4850" b="1" dirty="0">
                <a:solidFill>
                  <a:srgbClr val="443728"/>
                </a:solidFill>
                <a:latin typeface="Crimson Pro Bold" pitchFamily="34" charset="0"/>
                <a:ea typeface="Crimson Pro Bold" pitchFamily="34" charset="-122"/>
                <a:cs typeface="Crimson Pro Bold" pitchFamily="34" charset="-120"/>
              </a:rPr>
              <a:t>Our Thriving Catholic School</a:t>
            </a:r>
            <a:endParaRPr lang="en-US" sz="4850" dirty="0"/>
          </a:p>
        </p:txBody>
      </p:sp>
      <p:sp>
        <p:nvSpPr>
          <p:cNvPr id="5" name="Text 1"/>
          <p:cNvSpPr/>
          <p:nvPr/>
        </p:nvSpPr>
        <p:spPr>
          <a:xfrm>
            <a:off x="6350437" y="3886319"/>
            <a:ext cx="7415927" cy="2370296"/>
          </a:xfrm>
          <a:prstGeom prst="rect">
            <a:avLst/>
          </a:prstGeom>
          <a:noFill/>
          <a:ln/>
        </p:spPr>
        <p:txBody>
          <a:bodyPr wrap="square" lIns="0" tIns="0" rIns="0" bIns="0" rtlCol="0" anchor="t"/>
          <a:lstStyle/>
          <a:p>
            <a:pPr marL="0" indent="0">
              <a:lnSpc>
                <a:spcPts val="3100"/>
              </a:lnSpc>
              <a:buNone/>
            </a:pPr>
            <a:r>
              <a:rPr lang="en-US" sz="1900" dirty="0">
                <a:solidFill>
                  <a:srgbClr val="443728"/>
                </a:solidFill>
                <a:latin typeface="Open Sans" pitchFamily="34" charset="0"/>
                <a:ea typeface="Open Sans" pitchFamily="34" charset="-122"/>
                <a:cs typeface="Open Sans" pitchFamily="34" charset="-120"/>
              </a:rPr>
              <a:t>We are a thriving Catholic primary school situated near to the centre of Newmarket in Suffolk. Our Catholic Gospel Values are central to how we teach and learn together. We have strong bonds with our Our Lady Immaculate &amp; St Etheldreda Parish and the wider community. Children learn independence and care for others from a young age and families work supportively alongside us.</a:t>
            </a:r>
            <a:endParaRPr lang="en-US" sz="1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59274" y="675084"/>
            <a:ext cx="6138029" cy="767120"/>
          </a:xfrm>
          <a:prstGeom prst="rect">
            <a:avLst/>
          </a:prstGeom>
          <a:noFill/>
          <a:ln/>
        </p:spPr>
        <p:txBody>
          <a:bodyPr wrap="none" lIns="0" tIns="0" rIns="0" bIns="0" rtlCol="0" anchor="t"/>
          <a:lstStyle/>
          <a:p>
            <a:pPr marL="0" indent="0">
              <a:lnSpc>
                <a:spcPts val="6000"/>
              </a:lnSpc>
              <a:buNone/>
            </a:pPr>
            <a:r>
              <a:rPr lang="en-US" sz="4800" b="1" dirty="0">
                <a:solidFill>
                  <a:srgbClr val="443728"/>
                </a:solidFill>
                <a:latin typeface="Crimson Pro Bold" pitchFamily="34" charset="0"/>
                <a:ea typeface="Crimson Pro Bold" pitchFamily="34" charset="-122"/>
                <a:cs typeface="Crimson Pro Bold" pitchFamily="34" charset="-120"/>
              </a:rPr>
              <a:t>Our School Community</a:t>
            </a:r>
            <a:endParaRPr lang="en-US" sz="4800" dirty="0"/>
          </a:p>
        </p:txBody>
      </p:sp>
      <p:sp>
        <p:nvSpPr>
          <p:cNvPr id="3" name="Text 1"/>
          <p:cNvSpPr/>
          <p:nvPr/>
        </p:nvSpPr>
        <p:spPr>
          <a:xfrm>
            <a:off x="859274" y="1933218"/>
            <a:ext cx="12911852" cy="785574"/>
          </a:xfrm>
          <a:prstGeom prst="rect">
            <a:avLst/>
          </a:prstGeom>
          <a:noFill/>
          <a:ln/>
        </p:spPr>
        <p:txBody>
          <a:bodyPr wrap="square" lIns="0" tIns="0" rIns="0" bIns="0" rtlCol="0" anchor="t"/>
          <a:lstStyle/>
          <a:p>
            <a:pPr marL="342900" indent="-342900" algn="l">
              <a:lnSpc>
                <a:spcPts val="3050"/>
              </a:lnSpc>
              <a:buSzPct val="100000"/>
              <a:buChar char="•"/>
            </a:pPr>
            <a:r>
              <a:rPr lang="en-US" sz="1900" b="1" dirty="0">
                <a:solidFill>
                  <a:srgbClr val="443728"/>
                </a:solidFill>
                <a:latin typeface="Open Sans" pitchFamily="34" charset="0"/>
                <a:ea typeface="Open Sans" pitchFamily="34" charset="-122"/>
                <a:cs typeface="Open Sans" pitchFamily="34" charset="-120"/>
              </a:rPr>
              <a:t>Committed Governors:</a:t>
            </a:r>
            <a:r>
              <a:rPr lang="en-US" sz="1900" dirty="0">
                <a:solidFill>
                  <a:srgbClr val="443728"/>
                </a:solidFill>
                <a:latin typeface="Open Sans" pitchFamily="34" charset="0"/>
                <a:ea typeface="Open Sans" pitchFamily="34" charset="-122"/>
                <a:cs typeface="Open Sans" pitchFamily="34" charset="-120"/>
              </a:rPr>
              <a:t> Our Governors work collaboratively to support our Headteacher, focusing on ongoing school improvement and delivering the best opportunities for all children</a:t>
            </a:r>
            <a:endParaRPr lang="en-US" sz="1900" dirty="0"/>
          </a:p>
        </p:txBody>
      </p:sp>
      <p:sp>
        <p:nvSpPr>
          <p:cNvPr id="4" name="Text 2"/>
          <p:cNvSpPr/>
          <p:nvPr/>
        </p:nvSpPr>
        <p:spPr>
          <a:xfrm>
            <a:off x="859274" y="2804636"/>
            <a:ext cx="12911852" cy="785574"/>
          </a:xfrm>
          <a:prstGeom prst="rect">
            <a:avLst/>
          </a:prstGeom>
          <a:noFill/>
          <a:ln/>
        </p:spPr>
        <p:txBody>
          <a:bodyPr wrap="square" lIns="0" tIns="0" rIns="0" bIns="0" rtlCol="0" anchor="t"/>
          <a:lstStyle/>
          <a:p>
            <a:pPr marL="342900" indent="-342900" algn="l">
              <a:lnSpc>
                <a:spcPts val="3050"/>
              </a:lnSpc>
              <a:buSzPct val="100000"/>
              <a:buChar char="•"/>
            </a:pPr>
            <a:r>
              <a:rPr lang="en-US" sz="1900" b="1" dirty="0">
                <a:solidFill>
                  <a:srgbClr val="443728"/>
                </a:solidFill>
                <a:latin typeface="Open Sans" pitchFamily="34" charset="0"/>
                <a:ea typeface="Open Sans" pitchFamily="34" charset="-122"/>
                <a:cs typeface="Open Sans" pitchFamily="34" charset="-120"/>
              </a:rPr>
              <a:t>Strong Reputation:</a:t>
            </a:r>
            <a:r>
              <a:rPr lang="en-US" sz="1900" dirty="0">
                <a:solidFill>
                  <a:srgbClr val="443728"/>
                </a:solidFill>
                <a:latin typeface="Open Sans" pitchFamily="34" charset="0"/>
                <a:ea typeface="Open Sans" pitchFamily="34" charset="-122"/>
                <a:cs typeface="Open Sans" pitchFamily="34" charset="-120"/>
              </a:rPr>
              <a:t> Visitors remark upon our pupils' excellent behaviour in our happy, secure, and stimulating environment</a:t>
            </a:r>
            <a:endParaRPr lang="en-US" sz="1900" dirty="0"/>
          </a:p>
        </p:txBody>
      </p:sp>
      <p:sp>
        <p:nvSpPr>
          <p:cNvPr id="5" name="Text 3"/>
          <p:cNvSpPr/>
          <p:nvPr/>
        </p:nvSpPr>
        <p:spPr>
          <a:xfrm>
            <a:off x="859274" y="3676055"/>
            <a:ext cx="12911852" cy="785574"/>
          </a:xfrm>
          <a:prstGeom prst="rect">
            <a:avLst/>
          </a:prstGeom>
          <a:noFill/>
          <a:ln/>
        </p:spPr>
        <p:txBody>
          <a:bodyPr wrap="square" lIns="0" tIns="0" rIns="0" bIns="0" rtlCol="0" anchor="t"/>
          <a:lstStyle/>
          <a:p>
            <a:pPr marL="342900" indent="-342900" algn="l">
              <a:lnSpc>
                <a:spcPts val="3050"/>
              </a:lnSpc>
              <a:buSzPct val="100000"/>
              <a:buChar char="•"/>
            </a:pPr>
            <a:r>
              <a:rPr lang="en-US" sz="1900" b="1" dirty="0">
                <a:solidFill>
                  <a:srgbClr val="443728"/>
                </a:solidFill>
                <a:latin typeface="Open Sans" pitchFamily="34" charset="0"/>
                <a:ea typeface="Open Sans" pitchFamily="34" charset="-122"/>
                <a:cs typeface="Open Sans" pitchFamily="34" charset="-120"/>
              </a:rPr>
              <a:t>New Wellbeing Hub:</a:t>
            </a:r>
            <a:r>
              <a:rPr lang="en-US" sz="1900" dirty="0">
                <a:solidFill>
                  <a:srgbClr val="443728"/>
                </a:solidFill>
                <a:latin typeface="Open Sans" pitchFamily="34" charset="0"/>
                <a:ea typeface="Open Sans" pitchFamily="34" charset="-122"/>
                <a:cs typeface="Open Sans" pitchFamily="34" charset="-120"/>
              </a:rPr>
              <a:t> Opening in Spring 2025, this purpose-built facility will enhance our already strong personal development offer</a:t>
            </a:r>
            <a:endParaRPr lang="en-US" sz="1900" dirty="0"/>
          </a:p>
        </p:txBody>
      </p:sp>
      <p:sp>
        <p:nvSpPr>
          <p:cNvPr id="6" name="Text 4"/>
          <p:cNvSpPr/>
          <p:nvPr/>
        </p:nvSpPr>
        <p:spPr>
          <a:xfrm>
            <a:off x="859274" y="4547473"/>
            <a:ext cx="12911852" cy="785574"/>
          </a:xfrm>
          <a:prstGeom prst="rect">
            <a:avLst/>
          </a:prstGeom>
          <a:noFill/>
          <a:ln/>
        </p:spPr>
        <p:txBody>
          <a:bodyPr wrap="square" lIns="0" tIns="0" rIns="0" bIns="0" rtlCol="0" anchor="t"/>
          <a:lstStyle/>
          <a:p>
            <a:pPr marL="342900" indent="-342900" algn="l">
              <a:lnSpc>
                <a:spcPts val="3050"/>
              </a:lnSpc>
              <a:buSzPct val="100000"/>
              <a:buChar char="•"/>
            </a:pPr>
            <a:r>
              <a:rPr lang="en-US" sz="1900" b="1" dirty="0">
                <a:solidFill>
                  <a:srgbClr val="443728"/>
                </a:solidFill>
                <a:latin typeface="Open Sans" pitchFamily="34" charset="0"/>
                <a:ea typeface="Open Sans" pitchFamily="34" charset="-122"/>
                <a:cs typeface="Open Sans" pitchFamily="34" charset="-120"/>
              </a:rPr>
              <a:t>Extracurricular Activities:</a:t>
            </a:r>
            <a:r>
              <a:rPr lang="en-US" sz="1900" dirty="0">
                <a:solidFill>
                  <a:srgbClr val="443728"/>
                </a:solidFill>
                <a:latin typeface="Open Sans" pitchFamily="34" charset="0"/>
                <a:ea typeface="Open Sans" pitchFamily="34" charset="-122"/>
                <a:cs typeface="Open Sans" pitchFamily="34" charset="-120"/>
              </a:rPr>
              <a:t> Children enjoy a great range of opportunities, including forest school, sport, choir, and cooking clubs</a:t>
            </a:r>
            <a:endParaRPr lang="en-US" sz="1900" dirty="0"/>
          </a:p>
        </p:txBody>
      </p:sp>
      <p:sp>
        <p:nvSpPr>
          <p:cNvPr id="7" name="Text 5"/>
          <p:cNvSpPr/>
          <p:nvPr/>
        </p:nvSpPr>
        <p:spPr>
          <a:xfrm>
            <a:off x="859274" y="5418892"/>
            <a:ext cx="12911852" cy="785574"/>
          </a:xfrm>
          <a:prstGeom prst="rect">
            <a:avLst/>
          </a:prstGeom>
          <a:noFill/>
          <a:ln/>
        </p:spPr>
        <p:txBody>
          <a:bodyPr wrap="square" lIns="0" tIns="0" rIns="0" bIns="0" rtlCol="0" anchor="t"/>
          <a:lstStyle/>
          <a:p>
            <a:pPr marL="342900" indent="-342900" algn="l">
              <a:lnSpc>
                <a:spcPts val="3050"/>
              </a:lnSpc>
              <a:buSzPct val="100000"/>
              <a:buChar char="•"/>
            </a:pPr>
            <a:r>
              <a:rPr lang="en-US" sz="1900" b="1" dirty="0">
                <a:solidFill>
                  <a:srgbClr val="443728"/>
                </a:solidFill>
                <a:latin typeface="Open Sans" pitchFamily="34" charset="0"/>
                <a:ea typeface="Open Sans" pitchFamily="34" charset="-122"/>
                <a:cs typeface="Open Sans" pitchFamily="34" charset="-120"/>
              </a:rPr>
              <a:t>Dedicated Staff Team:</a:t>
            </a:r>
            <a:r>
              <a:rPr lang="en-US" sz="1900" dirty="0">
                <a:solidFill>
                  <a:srgbClr val="443728"/>
                </a:solidFill>
                <a:latin typeface="Open Sans" pitchFamily="34" charset="0"/>
                <a:ea typeface="Open Sans" pitchFamily="34" charset="-122"/>
                <a:cs typeface="Open Sans" pitchFamily="34" charset="-120"/>
              </a:rPr>
              <a:t> Committed to improving opportunities and outcomes for learners, fully engaging in the wider life of the school</a:t>
            </a:r>
            <a:endParaRPr lang="en-US" sz="1900" dirty="0"/>
          </a:p>
        </p:txBody>
      </p:sp>
      <p:sp>
        <p:nvSpPr>
          <p:cNvPr id="8" name="Text 6"/>
          <p:cNvSpPr/>
          <p:nvPr/>
        </p:nvSpPr>
        <p:spPr>
          <a:xfrm>
            <a:off x="859274" y="6290310"/>
            <a:ext cx="12911852" cy="392787"/>
          </a:xfrm>
          <a:prstGeom prst="rect">
            <a:avLst/>
          </a:prstGeom>
          <a:noFill/>
          <a:ln/>
        </p:spPr>
        <p:txBody>
          <a:bodyPr wrap="none" lIns="0" tIns="0" rIns="0" bIns="0" rtlCol="0" anchor="t"/>
          <a:lstStyle/>
          <a:p>
            <a:pPr marL="342900" indent="-342900" algn="l">
              <a:lnSpc>
                <a:spcPts val="3050"/>
              </a:lnSpc>
              <a:buSzPct val="100000"/>
              <a:buChar char="•"/>
            </a:pPr>
            <a:r>
              <a:rPr lang="en-US" sz="1900" b="1" dirty="0">
                <a:solidFill>
                  <a:srgbClr val="443728"/>
                </a:solidFill>
                <a:latin typeface="Open Sans" pitchFamily="34" charset="0"/>
                <a:ea typeface="Open Sans" pitchFamily="34" charset="-122"/>
                <a:cs typeface="Open Sans" pitchFamily="34" charset="-120"/>
              </a:rPr>
              <a:t>Staff Development:</a:t>
            </a:r>
            <a:r>
              <a:rPr lang="en-US" sz="1900" dirty="0">
                <a:solidFill>
                  <a:srgbClr val="443728"/>
                </a:solidFill>
                <a:latin typeface="Open Sans" pitchFamily="34" charset="0"/>
                <a:ea typeface="Open Sans" pitchFamily="34" charset="-122"/>
                <a:cs typeface="Open Sans" pitchFamily="34" charset="-120"/>
              </a:rPr>
              <a:t> We invest in our staff with a commitment to lifelong learning</a:t>
            </a:r>
            <a:endParaRPr lang="en-US" sz="1900" dirty="0"/>
          </a:p>
        </p:txBody>
      </p:sp>
      <p:sp>
        <p:nvSpPr>
          <p:cNvPr id="9" name="Text 7"/>
          <p:cNvSpPr/>
          <p:nvPr/>
        </p:nvSpPr>
        <p:spPr>
          <a:xfrm>
            <a:off x="859274" y="6768941"/>
            <a:ext cx="12911852" cy="785574"/>
          </a:xfrm>
          <a:prstGeom prst="rect">
            <a:avLst/>
          </a:prstGeom>
          <a:noFill/>
          <a:ln/>
        </p:spPr>
        <p:txBody>
          <a:bodyPr wrap="square" lIns="0" tIns="0" rIns="0" bIns="0" rtlCol="0" anchor="t"/>
          <a:lstStyle/>
          <a:p>
            <a:pPr marL="342900" indent="-342900" algn="l">
              <a:lnSpc>
                <a:spcPts val="3050"/>
              </a:lnSpc>
              <a:buSzPct val="100000"/>
              <a:buChar char="•"/>
            </a:pPr>
            <a:r>
              <a:rPr lang="en-US" sz="1900" b="1" dirty="0">
                <a:solidFill>
                  <a:srgbClr val="443728"/>
                </a:solidFill>
                <a:latin typeface="Open Sans" pitchFamily="34" charset="0"/>
                <a:ea typeface="Open Sans" pitchFamily="34" charset="-122"/>
                <a:cs typeface="Open Sans" pitchFamily="34" charset="-120"/>
              </a:rPr>
              <a:t>Active PTA:</a:t>
            </a:r>
            <a:r>
              <a:rPr lang="en-US" sz="1900" dirty="0">
                <a:solidFill>
                  <a:srgbClr val="443728"/>
                </a:solidFill>
                <a:latin typeface="Open Sans" pitchFamily="34" charset="0"/>
                <a:ea typeface="Open Sans" pitchFamily="34" charset="-122"/>
                <a:cs typeface="Open Sans" pitchFamily="34" charset="-120"/>
              </a:rPr>
              <a:t> Hosts many events to build community and fundraise, supporting projects like our new outdoor gym and planned trim trail</a:t>
            </a: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94135" y="599837"/>
            <a:ext cx="10576378" cy="619720"/>
          </a:xfrm>
          <a:prstGeom prst="rect">
            <a:avLst/>
          </a:prstGeom>
          <a:noFill/>
          <a:ln/>
        </p:spPr>
        <p:txBody>
          <a:bodyPr wrap="none" lIns="0" tIns="0" rIns="0" bIns="0" rtlCol="0" anchor="t"/>
          <a:lstStyle/>
          <a:p>
            <a:pPr marL="0" indent="0">
              <a:lnSpc>
                <a:spcPts val="4850"/>
              </a:lnSpc>
              <a:buNone/>
            </a:pPr>
            <a:r>
              <a:rPr lang="en-US" sz="3900" b="1" dirty="0">
                <a:solidFill>
                  <a:srgbClr val="443728"/>
                </a:solidFill>
                <a:latin typeface="Crimson Pro Bold" pitchFamily="34" charset="0"/>
                <a:ea typeface="Crimson Pro Bold" pitchFamily="34" charset="-122"/>
                <a:cs typeface="Crimson Pro Bold" pitchFamily="34" charset="-120"/>
              </a:rPr>
              <a:t>Headship Opportunity at St Louis Catholic Academy  </a:t>
            </a:r>
            <a:endParaRPr lang="en-US" sz="3900" dirty="0"/>
          </a:p>
        </p:txBody>
      </p:sp>
      <p:pic>
        <p:nvPicPr>
          <p:cNvPr id="3" name="Image 0" descr="preencoded.png"/>
          <p:cNvPicPr>
            <a:picLocks noChangeAspect="1"/>
          </p:cNvPicPr>
          <p:nvPr/>
        </p:nvPicPr>
        <p:blipFill>
          <a:blip r:embed="rId3"/>
          <a:stretch>
            <a:fillRect/>
          </a:stretch>
        </p:blipFill>
        <p:spPr>
          <a:xfrm>
            <a:off x="3682365" y="1616154"/>
            <a:ext cx="495776" cy="495776"/>
          </a:xfrm>
          <a:prstGeom prst="rect">
            <a:avLst/>
          </a:prstGeom>
        </p:spPr>
      </p:pic>
      <p:sp>
        <p:nvSpPr>
          <p:cNvPr id="4" name="Text 1"/>
          <p:cNvSpPr/>
          <p:nvPr/>
        </p:nvSpPr>
        <p:spPr>
          <a:xfrm>
            <a:off x="2690812" y="2310170"/>
            <a:ext cx="2479000" cy="309801"/>
          </a:xfrm>
          <a:prstGeom prst="rect">
            <a:avLst/>
          </a:prstGeom>
          <a:noFill/>
          <a:ln/>
        </p:spPr>
        <p:txBody>
          <a:bodyPr wrap="none" lIns="0" tIns="0" rIns="0" bIns="0" rtlCol="0" anchor="t"/>
          <a:lstStyle/>
          <a:p>
            <a:pPr marL="0" indent="0" algn="ctr">
              <a:lnSpc>
                <a:spcPts val="2400"/>
              </a:lnSpc>
              <a:buNone/>
            </a:pPr>
            <a:r>
              <a:rPr lang="en-US" sz="1950" b="1" dirty="0">
                <a:solidFill>
                  <a:srgbClr val="443728"/>
                </a:solidFill>
                <a:latin typeface="Crimson Pro Bold" pitchFamily="34" charset="0"/>
                <a:ea typeface="Crimson Pro Bold" pitchFamily="34" charset="-122"/>
                <a:cs typeface="Crimson Pro Bold" pitchFamily="34" charset="-120"/>
              </a:rPr>
              <a:t>Exciting Transition</a:t>
            </a:r>
            <a:endParaRPr lang="en-US" sz="1950" dirty="0"/>
          </a:p>
        </p:txBody>
      </p:sp>
      <p:sp>
        <p:nvSpPr>
          <p:cNvPr id="5" name="Text 2"/>
          <p:cNvSpPr/>
          <p:nvPr/>
        </p:nvSpPr>
        <p:spPr>
          <a:xfrm>
            <a:off x="694134" y="2738914"/>
            <a:ext cx="6472357" cy="1269206"/>
          </a:xfrm>
          <a:prstGeom prst="rect">
            <a:avLst/>
          </a:prstGeom>
          <a:noFill/>
          <a:ln/>
        </p:spPr>
        <p:txBody>
          <a:bodyPr wrap="square" lIns="0" tIns="0" rIns="0" bIns="0" rtlCol="0" anchor="t"/>
          <a:lstStyle/>
          <a:p>
            <a:pPr marL="0" indent="0" algn="ctr">
              <a:lnSpc>
                <a:spcPts val="2450"/>
              </a:lnSpc>
              <a:buNone/>
            </a:pPr>
            <a:r>
              <a:rPr lang="en-US" sz="1550" dirty="0">
                <a:solidFill>
                  <a:srgbClr val="443728"/>
                </a:solidFill>
                <a:latin typeface="Open Sans" pitchFamily="34" charset="0"/>
                <a:ea typeface="Open Sans" pitchFamily="34" charset="-122"/>
                <a:cs typeface="Open Sans" pitchFamily="34" charset="-120"/>
              </a:rPr>
              <a:t>As our Headteacher retires, we are looking for a successor who relishes the challenge to continue and improve our wonderful school into the future; further build on Parish and community links and connect with Headteachers across our Trust schools.</a:t>
            </a:r>
            <a:endParaRPr lang="en-US" sz="1550" dirty="0"/>
          </a:p>
        </p:txBody>
      </p:sp>
      <p:pic>
        <p:nvPicPr>
          <p:cNvPr id="6" name="Image 1" descr="preencoded.png"/>
          <p:cNvPicPr>
            <a:picLocks noChangeAspect="1"/>
          </p:cNvPicPr>
          <p:nvPr/>
        </p:nvPicPr>
        <p:blipFill>
          <a:blip r:embed="rId4"/>
          <a:stretch>
            <a:fillRect/>
          </a:stretch>
        </p:blipFill>
        <p:spPr>
          <a:xfrm>
            <a:off x="10452140" y="1616154"/>
            <a:ext cx="495776" cy="495776"/>
          </a:xfrm>
          <a:prstGeom prst="rect">
            <a:avLst/>
          </a:prstGeom>
        </p:spPr>
      </p:pic>
      <p:sp>
        <p:nvSpPr>
          <p:cNvPr id="7" name="Text 3"/>
          <p:cNvSpPr/>
          <p:nvPr/>
        </p:nvSpPr>
        <p:spPr>
          <a:xfrm>
            <a:off x="9399151" y="2310170"/>
            <a:ext cx="2601873" cy="309801"/>
          </a:xfrm>
          <a:prstGeom prst="rect">
            <a:avLst/>
          </a:prstGeom>
          <a:noFill/>
          <a:ln/>
        </p:spPr>
        <p:txBody>
          <a:bodyPr wrap="none" lIns="0" tIns="0" rIns="0" bIns="0" rtlCol="0" anchor="t"/>
          <a:lstStyle/>
          <a:p>
            <a:pPr marL="0" indent="0" algn="ctr">
              <a:lnSpc>
                <a:spcPts val="2400"/>
              </a:lnSpc>
              <a:buNone/>
            </a:pPr>
            <a:r>
              <a:rPr lang="en-US" sz="1950" b="1" dirty="0">
                <a:solidFill>
                  <a:srgbClr val="443728"/>
                </a:solidFill>
                <a:latin typeface="Crimson Pro Bold" pitchFamily="34" charset="0"/>
                <a:ea typeface="Crimson Pro Bold" pitchFamily="34" charset="-122"/>
                <a:cs typeface="Crimson Pro Bold" pitchFamily="34" charset="-120"/>
              </a:rPr>
              <a:t>Supportive Environment</a:t>
            </a:r>
            <a:endParaRPr lang="en-US" sz="1950" dirty="0"/>
          </a:p>
        </p:txBody>
      </p:sp>
      <p:sp>
        <p:nvSpPr>
          <p:cNvPr id="8" name="Text 4"/>
          <p:cNvSpPr/>
          <p:nvPr/>
        </p:nvSpPr>
        <p:spPr>
          <a:xfrm>
            <a:off x="7463909" y="2738914"/>
            <a:ext cx="6472357" cy="634603"/>
          </a:xfrm>
          <a:prstGeom prst="rect">
            <a:avLst/>
          </a:prstGeom>
          <a:noFill/>
          <a:ln/>
        </p:spPr>
        <p:txBody>
          <a:bodyPr wrap="square" lIns="0" tIns="0" rIns="0" bIns="0" rtlCol="0" anchor="t"/>
          <a:lstStyle/>
          <a:p>
            <a:pPr marL="0" indent="0" algn="ctr">
              <a:lnSpc>
                <a:spcPts val="2450"/>
              </a:lnSpc>
              <a:buNone/>
            </a:pPr>
            <a:r>
              <a:rPr lang="en-US" sz="1550" dirty="0">
                <a:solidFill>
                  <a:srgbClr val="443728"/>
                </a:solidFill>
                <a:latin typeface="Open Sans" pitchFamily="34" charset="0"/>
                <a:ea typeface="Open Sans" pitchFamily="34" charset="-122"/>
                <a:cs typeface="Open Sans" pitchFamily="34" charset="-120"/>
              </a:rPr>
              <a:t>We are fortunate to be part of a caring and supportive family of schools within Our Lady of Walsingham CMAT. You will have an established, strong peer network of other Trust Heads to work alongside as well as Central Trust colleagues. We are committed to your success and wellbeing. </a:t>
            </a:r>
            <a:endParaRPr lang="en-US" sz="1550" dirty="0"/>
          </a:p>
        </p:txBody>
      </p:sp>
      <p:pic>
        <p:nvPicPr>
          <p:cNvPr id="9" name="Image 2" descr="preencoded.png"/>
          <p:cNvPicPr>
            <a:picLocks noChangeAspect="1"/>
          </p:cNvPicPr>
          <p:nvPr/>
        </p:nvPicPr>
        <p:blipFill>
          <a:blip r:embed="rId5"/>
          <a:stretch>
            <a:fillRect/>
          </a:stretch>
        </p:blipFill>
        <p:spPr>
          <a:xfrm>
            <a:off x="3682365" y="4603075"/>
            <a:ext cx="495776" cy="495776"/>
          </a:xfrm>
          <a:prstGeom prst="rect">
            <a:avLst/>
          </a:prstGeom>
        </p:spPr>
      </p:pic>
      <p:sp>
        <p:nvSpPr>
          <p:cNvPr id="10" name="Text 5"/>
          <p:cNvSpPr/>
          <p:nvPr/>
        </p:nvSpPr>
        <p:spPr>
          <a:xfrm>
            <a:off x="2690812" y="5297091"/>
            <a:ext cx="2479000" cy="309801"/>
          </a:xfrm>
          <a:prstGeom prst="rect">
            <a:avLst/>
          </a:prstGeom>
          <a:noFill/>
          <a:ln/>
        </p:spPr>
        <p:txBody>
          <a:bodyPr wrap="none" lIns="0" tIns="0" rIns="0" bIns="0" rtlCol="0" anchor="t"/>
          <a:lstStyle/>
          <a:p>
            <a:pPr marL="0" indent="0" algn="ctr">
              <a:lnSpc>
                <a:spcPts val="2400"/>
              </a:lnSpc>
              <a:buNone/>
            </a:pPr>
            <a:r>
              <a:rPr lang="en-US" sz="1950" b="1" dirty="0">
                <a:solidFill>
                  <a:srgbClr val="443728"/>
                </a:solidFill>
                <a:latin typeface="Crimson Pro Bold" pitchFamily="34" charset="0"/>
                <a:ea typeface="Crimson Pro Bold" pitchFamily="34" charset="-122"/>
                <a:cs typeface="Crimson Pro Bold" pitchFamily="34" charset="-120"/>
              </a:rPr>
              <a:t>Growth Opportunity</a:t>
            </a:r>
            <a:endParaRPr lang="en-US" sz="1950" dirty="0"/>
          </a:p>
        </p:txBody>
      </p:sp>
      <p:sp>
        <p:nvSpPr>
          <p:cNvPr id="11" name="Text 6"/>
          <p:cNvSpPr/>
          <p:nvPr/>
        </p:nvSpPr>
        <p:spPr>
          <a:xfrm>
            <a:off x="694134" y="5725835"/>
            <a:ext cx="6472357" cy="1269206"/>
          </a:xfrm>
          <a:prstGeom prst="rect">
            <a:avLst/>
          </a:prstGeom>
          <a:noFill/>
          <a:ln/>
        </p:spPr>
        <p:txBody>
          <a:bodyPr wrap="square" lIns="0" tIns="0" rIns="0" bIns="0" rtlCol="0" anchor="t"/>
          <a:lstStyle/>
          <a:p>
            <a:pPr marL="0" indent="0" algn="ctr">
              <a:lnSpc>
                <a:spcPts val="2450"/>
              </a:lnSpc>
              <a:buNone/>
            </a:pPr>
            <a:r>
              <a:rPr lang="en-US" sz="1550" dirty="0">
                <a:solidFill>
                  <a:srgbClr val="443728"/>
                </a:solidFill>
                <a:latin typeface="Open Sans" pitchFamily="34" charset="0"/>
                <a:ea typeface="Open Sans" pitchFamily="34" charset="-122"/>
                <a:cs typeface="Open Sans" pitchFamily="34" charset="-120"/>
              </a:rPr>
              <a:t>Our next Headteacher will have the opportunity to lead a good school to reach its potential of outstanding. With our ongoing support you will reach your full potential as a leader, developing alongside the school and Trust in your career and expertise.</a:t>
            </a:r>
            <a:endParaRPr lang="en-US" sz="1550" dirty="0"/>
          </a:p>
        </p:txBody>
      </p:sp>
      <p:pic>
        <p:nvPicPr>
          <p:cNvPr id="12" name="Image 3" descr="preencoded.png"/>
          <p:cNvPicPr>
            <a:picLocks noChangeAspect="1"/>
          </p:cNvPicPr>
          <p:nvPr/>
        </p:nvPicPr>
        <p:blipFill>
          <a:blip r:embed="rId6"/>
          <a:stretch>
            <a:fillRect/>
          </a:stretch>
        </p:blipFill>
        <p:spPr>
          <a:xfrm>
            <a:off x="10452140" y="4603075"/>
            <a:ext cx="495776" cy="495776"/>
          </a:xfrm>
          <a:prstGeom prst="rect">
            <a:avLst/>
          </a:prstGeom>
        </p:spPr>
      </p:pic>
      <p:sp>
        <p:nvSpPr>
          <p:cNvPr id="13" name="Text 7"/>
          <p:cNvSpPr/>
          <p:nvPr/>
        </p:nvSpPr>
        <p:spPr>
          <a:xfrm>
            <a:off x="9460587" y="5297091"/>
            <a:ext cx="2479000" cy="309801"/>
          </a:xfrm>
          <a:prstGeom prst="rect">
            <a:avLst/>
          </a:prstGeom>
          <a:noFill/>
          <a:ln/>
        </p:spPr>
        <p:txBody>
          <a:bodyPr wrap="none" lIns="0" tIns="0" rIns="0" bIns="0" rtlCol="0" anchor="t"/>
          <a:lstStyle/>
          <a:p>
            <a:pPr marL="0" indent="0" algn="ctr">
              <a:lnSpc>
                <a:spcPts val="2400"/>
              </a:lnSpc>
              <a:buNone/>
            </a:pPr>
            <a:r>
              <a:rPr lang="en-US" sz="1950" b="1" dirty="0">
                <a:solidFill>
                  <a:srgbClr val="443728"/>
                </a:solidFill>
                <a:latin typeface="Crimson Pro Bold" pitchFamily="34" charset="0"/>
                <a:ea typeface="Crimson Pro Bold" pitchFamily="34" charset="-122"/>
              </a:rPr>
              <a:t>See us in action</a:t>
            </a:r>
            <a:endParaRPr lang="en-US" sz="1950" dirty="0"/>
          </a:p>
        </p:txBody>
      </p:sp>
      <p:sp>
        <p:nvSpPr>
          <p:cNvPr id="14" name="Text 8"/>
          <p:cNvSpPr/>
          <p:nvPr/>
        </p:nvSpPr>
        <p:spPr>
          <a:xfrm>
            <a:off x="7463909" y="5725835"/>
            <a:ext cx="6472357" cy="1903809"/>
          </a:xfrm>
          <a:prstGeom prst="rect">
            <a:avLst/>
          </a:prstGeom>
          <a:noFill/>
          <a:ln/>
        </p:spPr>
        <p:txBody>
          <a:bodyPr wrap="square" lIns="0" tIns="0" rIns="0" bIns="0" rtlCol="0" anchor="t"/>
          <a:lstStyle/>
          <a:p>
            <a:pPr marL="0" indent="0" algn="ctr">
              <a:lnSpc>
                <a:spcPts val="2450"/>
              </a:lnSpc>
              <a:buNone/>
            </a:pPr>
            <a:r>
              <a:rPr lang="en-US" sz="1550" dirty="0">
                <a:solidFill>
                  <a:srgbClr val="443728"/>
                </a:solidFill>
                <a:latin typeface="Open Sans" pitchFamily="34" charset="0"/>
                <a:ea typeface="Open Sans" pitchFamily="34" charset="-122"/>
                <a:cs typeface="Open Sans" pitchFamily="34" charset="-120"/>
              </a:rPr>
              <a:t>We are excited to meet you and as such would encourage you to visit the school and enjoy a tour with the current Headteacher and Deputy CEO. This will let you assess if you would want to take up this challenge, find out if it fits with your own values, and ensure you are better informed as to the role.</a:t>
            </a:r>
            <a:endParaRPr lang="en-US" sz="1550" dirty="0"/>
          </a:p>
        </p:txBody>
      </p:sp>
      <p:pic>
        <p:nvPicPr>
          <p:cNvPr id="15" name="Picture 14">
            <a:extLst>
              <a:ext uri="{FF2B5EF4-FFF2-40B4-BE49-F238E27FC236}">
                <a16:creationId xmlns:a16="http://schemas.microsoft.com/office/drawing/2014/main" id="{90680B72-B965-472C-A36E-5CAAC577C875}"/>
              </a:ext>
            </a:extLst>
          </p:cNvPr>
          <p:cNvPicPr>
            <a:picLocks noChangeAspect="1"/>
          </p:cNvPicPr>
          <p:nvPr/>
        </p:nvPicPr>
        <p:blipFill>
          <a:blip r:embed="rId7"/>
          <a:stretch>
            <a:fillRect/>
          </a:stretch>
        </p:blipFill>
        <p:spPr>
          <a:xfrm>
            <a:off x="11610752" y="85602"/>
            <a:ext cx="2115843" cy="194521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74F93F1-D588-2792-91D4-A8F777AA46E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CFFED53-A3CA-B968-8A18-55340232218C}"/>
              </a:ext>
            </a:extLst>
          </p:cNvPr>
          <p:cNvSpPr txBox="1">
            <a:spLocks/>
          </p:cNvSpPr>
          <p:nvPr/>
        </p:nvSpPr>
        <p:spPr>
          <a:xfrm>
            <a:off x="4787095" y="422042"/>
            <a:ext cx="9479866" cy="1215538"/>
          </a:xfrm>
          <a:prstGeom prst="rect">
            <a:avLst/>
          </a:prstGeom>
        </p:spPr>
        <p:txBody>
          <a:bodyPr vert="horz" lIns="109728" tIns="54864" rIns="109728" bIns="5486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097280"/>
            <a:endParaRPr lang="en-GB" sz="5280">
              <a:solidFill>
                <a:prstClr val="white"/>
              </a:solidFill>
              <a:latin typeface="Roboto Medium" panose="02000000000000000000" pitchFamily="2" charset="0"/>
              <a:ea typeface="Roboto Medium" panose="02000000000000000000" pitchFamily="2" charset="0"/>
            </a:endParaRPr>
          </a:p>
        </p:txBody>
      </p:sp>
      <p:sp>
        <p:nvSpPr>
          <p:cNvPr id="2" name="Title 1">
            <a:extLst>
              <a:ext uri="{FF2B5EF4-FFF2-40B4-BE49-F238E27FC236}">
                <a16:creationId xmlns:a16="http://schemas.microsoft.com/office/drawing/2014/main" id="{2F67378B-F6F0-6CAA-EDB5-7B58997009C4}"/>
              </a:ext>
            </a:extLst>
          </p:cNvPr>
          <p:cNvSpPr>
            <a:spLocks noGrp="1"/>
          </p:cNvSpPr>
          <p:nvPr>
            <p:ph type="title"/>
          </p:nvPr>
        </p:nvSpPr>
        <p:spPr>
          <a:xfrm>
            <a:off x="908859" y="234473"/>
            <a:ext cx="14031883" cy="1590676"/>
          </a:xfrm>
        </p:spPr>
        <p:txBody>
          <a:bodyPr/>
          <a:lstStyle/>
          <a:p>
            <a:r>
              <a:rPr lang="en-GB">
                <a:latin typeface="+mn-lt"/>
                <a:ea typeface="Roboto"/>
                <a:cs typeface="Calibri"/>
              </a:rPr>
              <a:t>What being part of the Trust means to our staff...</a:t>
            </a:r>
          </a:p>
        </p:txBody>
      </p:sp>
      <p:sp>
        <p:nvSpPr>
          <p:cNvPr id="3" name="Content Placeholder 2">
            <a:extLst>
              <a:ext uri="{FF2B5EF4-FFF2-40B4-BE49-F238E27FC236}">
                <a16:creationId xmlns:a16="http://schemas.microsoft.com/office/drawing/2014/main" id="{BB03A568-E3E6-2974-3BDF-CD965B23DE19}"/>
              </a:ext>
            </a:extLst>
          </p:cNvPr>
          <p:cNvSpPr>
            <a:spLocks noGrp="1"/>
          </p:cNvSpPr>
          <p:nvPr>
            <p:ph idx="1"/>
          </p:nvPr>
        </p:nvSpPr>
        <p:spPr/>
        <p:txBody>
          <a:bodyPr vert="horz" lIns="109728" tIns="54864" rIns="109728" bIns="54864" rtlCol="0" anchor="t">
            <a:normAutofit/>
          </a:bodyPr>
          <a:lstStyle/>
          <a:p>
            <a:pPr marL="0" indent="0">
              <a:buNone/>
            </a:pPr>
            <a:endParaRPr lang="en-GB">
              <a:latin typeface="Calibri"/>
              <a:cs typeface="Calibri"/>
            </a:endParaRPr>
          </a:p>
          <a:p>
            <a:endParaRPr lang="en-GB">
              <a:latin typeface="Calibri"/>
              <a:cs typeface="Calibri"/>
            </a:endParaRPr>
          </a:p>
          <a:p>
            <a:endParaRPr lang="en-GB">
              <a:latin typeface="+mn-lt"/>
              <a:cs typeface="Calibri"/>
            </a:endParaRPr>
          </a:p>
        </p:txBody>
      </p:sp>
      <p:sp>
        <p:nvSpPr>
          <p:cNvPr id="6" name="TextBox 5">
            <a:extLst>
              <a:ext uri="{FF2B5EF4-FFF2-40B4-BE49-F238E27FC236}">
                <a16:creationId xmlns:a16="http://schemas.microsoft.com/office/drawing/2014/main" id="{27A84B05-9034-339B-2720-3FDD01779413}"/>
              </a:ext>
            </a:extLst>
          </p:cNvPr>
          <p:cNvSpPr txBox="1"/>
          <p:nvPr/>
        </p:nvSpPr>
        <p:spPr>
          <a:xfrm>
            <a:off x="479799" y="1626734"/>
            <a:ext cx="12816071" cy="9787295"/>
          </a:xfrm>
          <a:prstGeom prst="rect">
            <a:avLst/>
          </a:prstGeom>
          <a:noFill/>
        </p:spPr>
        <p:txBody>
          <a:bodyPr rot="0" spcFirstLastPara="0" vertOverflow="overflow" horzOverflow="overflow" vert="horz" wrap="square" lIns="109728" tIns="54864" rIns="109728" bIns="54864" numCol="1" spcCol="0" rtlCol="0" fromWordArt="0" anchor="t" anchorCtr="0" forceAA="0" compatLnSpc="1">
            <a:prstTxWarp prst="textNoShape">
              <a:avLst/>
            </a:prstTxWarp>
            <a:spAutoFit/>
          </a:bodyPr>
          <a:lstStyle/>
          <a:p>
            <a:pPr defTabSz="1097280"/>
            <a:endParaRPr lang="en-US" sz="1680">
              <a:solidFill>
                <a:prstClr val="black"/>
              </a:solidFill>
              <a:latin typeface="Calibri" panose="020F0502020204030204"/>
              <a:ea typeface="Calibri"/>
              <a:cs typeface="Calibri"/>
            </a:endParaRPr>
          </a:p>
          <a:p>
            <a:pPr defTabSz="1097280"/>
            <a:r>
              <a:rPr lang="en-US" sz="1680">
                <a:solidFill>
                  <a:prstClr val="black"/>
                </a:solidFill>
                <a:latin typeface="Calibri" panose="020F0502020204030204"/>
                <a:ea typeface="+mn-lt"/>
                <a:cs typeface="Calibri" panose="020F0502020204030204"/>
              </a:rPr>
              <a:t>“Our teachers and staff are well supported and there is a great sense of team both within individual schools and across the Trust.  This sense of belonging and feeling valued is a great strength both in supporting wellbeing and for job satisfaction.  Staff have greater opportunities for professional development and career progression within the Trust and this can include shared training sessions, access to external support and resources through shared acquisition, and pathways to leadership roles.  To be succinct, being part of a Catholic Multi Academy Trust can lead to a richer educational experience through collaboration, shared resources, a unified ethos, and enhanced opportunities for both students and staff”</a:t>
            </a:r>
          </a:p>
          <a:p>
            <a:pPr defTabSz="1097280"/>
            <a:r>
              <a:rPr lang="en-US" sz="1680">
                <a:solidFill>
                  <a:prstClr val="black"/>
                </a:solidFill>
                <a:latin typeface="Calibri" panose="020F0502020204030204"/>
                <a:ea typeface="+mn-lt"/>
                <a:cs typeface="Calibri" panose="020F0502020204030204"/>
              </a:rPr>
              <a:t> </a:t>
            </a:r>
            <a:r>
              <a:rPr lang="en-US" sz="1680" b="1">
                <a:solidFill>
                  <a:prstClr val="black"/>
                </a:solidFill>
                <a:latin typeface="Calibri" panose="020F0502020204030204"/>
                <a:ea typeface="+mn-lt"/>
                <a:cs typeface="Calibri" panose="020F0502020204030204"/>
              </a:rPr>
              <a:t>Head Teacher, St Pancras</a:t>
            </a:r>
            <a:r>
              <a:rPr lang="en-US" sz="1680">
                <a:solidFill>
                  <a:prstClr val="black"/>
                </a:solidFill>
                <a:latin typeface="Calibri" panose="020F0502020204030204"/>
                <a:ea typeface="+mn-lt"/>
                <a:cs typeface="Calibri" panose="020F0502020204030204"/>
              </a:rPr>
              <a:t> </a:t>
            </a:r>
            <a:r>
              <a:rPr lang="en-US" sz="1680" b="1">
                <a:solidFill>
                  <a:prstClr val="black"/>
                </a:solidFill>
                <a:latin typeface="Calibri" panose="020F0502020204030204"/>
                <a:ea typeface="+mn-lt"/>
                <a:cs typeface="Calibri" panose="020F0502020204030204"/>
              </a:rPr>
              <a:t>Primary School</a:t>
            </a:r>
            <a:endParaRPr lang="en-US" sz="1680">
              <a:solidFill>
                <a:prstClr val="black"/>
              </a:solidFill>
              <a:latin typeface="Calibri" panose="020F0502020204030204"/>
              <a:ea typeface="Calibri"/>
              <a:cs typeface="Calibri"/>
            </a:endParaRPr>
          </a:p>
          <a:p>
            <a:pPr defTabSz="1097280"/>
            <a:endParaRPr lang="en-US" sz="1680">
              <a:solidFill>
                <a:prstClr val="black"/>
              </a:solidFill>
              <a:latin typeface="Calibri" panose="020F0502020204030204"/>
              <a:ea typeface="Calibri"/>
              <a:cs typeface="Calibri"/>
            </a:endParaRPr>
          </a:p>
          <a:p>
            <a:pPr defTabSz="1097280"/>
            <a:r>
              <a:rPr lang="en-US" sz="1680">
                <a:solidFill>
                  <a:prstClr val="black"/>
                </a:solidFill>
                <a:latin typeface="Calibri" panose="020F0502020204030204"/>
                <a:ea typeface="+mn-lt"/>
                <a:cs typeface="Calibri" panose="020F0502020204030204"/>
              </a:rPr>
              <a:t>'Being part of the OLOW MAT has been transformative for me. It has allowed me to grow and develop with the support and encouragement of colleagues and managers.' </a:t>
            </a:r>
          </a:p>
          <a:p>
            <a:pPr defTabSz="1097280"/>
            <a:r>
              <a:rPr lang="en-US" sz="1680" b="1">
                <a:solidFill>
                  <a:prstClr val="black"/>
                </a:solidFill>
                <a:latin typeface="Calibri" panose="020F0502020204030204"/>
                <a:ea typeface="+mn-lt"/>
                <a:cs typeface="Calibri" panose="020F0502020204030204"/>
              </a:rPr>
              <a:t>Head Teacher, St Laurence Primary School</a:t>
            </a:r>
            <a:endParaRPr lang="en-US" sz="1680">
              <a:solidFill>
                <a:prstClr val="black"/>
              </a:solidFill>
              <a:latin typeface="Calibri" panose="020F0502020204030204"/>
              <a:ea typeface="Calibri"/>
              <a:cs typeface="Calibri"/>
            </a:endParaRPr>
          </a:p>
          <a:p>
            <a:pPr defTabSz="1097280"/>
            <a:endParaRPr lang="en-US" sz="1680" b="1">
              <a:solidFill>
                <a:prstClr val="black"/>
              </a:solidFill>
              <a:latin typeface="Calibri" panose="020F0502020204030204"/>
              <a:ea typeface="Calibri"/>
              <a:cs typeface="Calibri"/>
            </a:endParaRPr>
          </a:p>
          <a:p>
            <a:pPr defTabSz="1097280"/>
            <a:r>
              <a:rPr lang="en-US" sz="1680">
                <a:solidFill>
                  <a:prstClr val="black"/>
                </a:solidFill>
                <a:latin typeface="Calibri" panose="020F0502020204030204"/>
                <a:ea typeface="+mn-lt"/>
                <a:cs typeface="Calibri" panose="020F0502020204030204"/>
              </a:rPr>
              <a:t>“Being part of Our Lady of Walsingham Catholic Trust offers numerous benefits that extend beyond academic excellence to encompass holistic development. Our trust fosters a strong sense of community and shared values rooted in Catholic teachings, which emphasize moral development, compassion, and social responsibility. Trust leaders promote the nurture of students not just intellectually but also spiritually and emotionally. The collaborative structure of our trust allows for the pooling of resources, expertise, and best practices across our schools, enhancing educational quality and opportunities for both students and staff. Additionally, the friendly and collegiate networks within our MAT drive continuous improvement through shared professional development, innovative teaching strategies, and cohesive leadership, ensuring a consistent, high-quality education grounded in our shared Catholic Ethos” </a:t>
            </a:r>
          </a:p>
          <a:p>
            <a:pPr defTabSz="1097280"/>
            <a:r>
              <a:rPr lang="en-US" sz="1680" b="1">
                <a:solidFill>
                  <a:prstClr val="black"/>
                </a:solidFill>
                <a:latin typeface="Calibri" panose="020F0502020204030204"/>
                <a:ea typeface="+mn-lt"/>
                <a:cs typeface="Calibri" panose="020F0502020204030204"/>
              </a:rPr>
              <a:t> Head Teacher, St Alban's High School</a:t>
            </a:r>
            <a:endParaRPr lang="en-US" sz="1680">
              <a:solidFill>
                <a:prstClr val="black"/>
              </a:solidFill>
              <a:latin typeface="Calibri" panose="020F0502020204030204"/>
              <a:ea typeface="Calibri"/>
              <a:cs typeface="Calibri"/>
            </a:endParaRPr>
          </a:p>
          <a:p>
            <a:pPr defTabSz="1097280"/>
            <a:endParaRPr lang="en-US" sz="1680" b="1">
              <a:solidFill>
                <a:prstClr val="black"/>
              </a:solidFill>
              <a:latin typeface="Calibri" panose="020F0502020204030204"/>
              <a:ea typeface="Calibri"/>
              <a:cs typeface="Calibri"/>
            </a:endParaRPr>
          </a:p>
          <a:p>
            <a:pPr defTabSz="1097280"/>
            <a:endParaRPr lang="en-US" sz="1440" b="1">
              <a:solidFill>
                <a:prstClr val="black"/>
              </a:solidFill>
              <a:latin typeface="Calibri" panose="020F0502020204030204"/>
              <a:ea typeface="Calibri"/>
              <a:cs typeface="Calibri"/>
            </a:endParaRPr>
          </a:p>
          <a:p>
            <a:pPr defTabSz="1097280"/>
            <a:endParaRPr lang="en-US" sz="1440" b="1">
              <a:solidFill>
                <a:srgbClr val="0070C0"/>
              </a:solidFill>
              <a:latin typeface="Calibri" panose="020F0502020204030204"/>
              <a:cs typeface="Calibri"/>
            </a:endParaRPr>
          </a:p>
          <a:p>
            <a:pPr defTabSz="1097280"/>
            <a:endParaRPr lang="en-US" sz="1440" b="1">
              <a:solidFill>
                <a:srgbClr val="0070C0"/>
              </a:solidFill>
              <a:latin typeface="Calibri" panose="020F0502020204030204"/>
              <a:cs typeface="Calibri"/>
            </a:endParaRPr>
          </a:p>
          <a:p>
            <a:pPr defTabSz="1097280"/>
            <a:endParaRPr lang="en-US" sz="1440" b="1">
              <a:solidFill>
                <a:srgbClr val="0070C0"/>
              </a:solidFill>
              <a:latin typeface="Calibri" panose="020F0502020204030204"/>
              <a:cs typeface="Calibri"/>
            </a:endParaRPr>
          </a:p>
          <a:p>
            <a:pPr defTabSz="1097280"/>
            <a:endParaRPr lang="en-US" sz="1440" b="1">
              <a:solidFill>
                <a:srgbClr val="0070C0"/>
              </a:solidFill>
              <a:latin typeface="Calibri" panose="020F0502020204030204"/>
              <a:cs typeface="Calibri"/>
            </a:endParaRPr>
          </a:p>
          <a:p>
            <a:pPr defTabSz="1097280"/>
            <a:endParaRPr lang="en-US" sz="1440" b="1">
              <a:solidFill>
                <a:srgbClr val="0070C0"/>
              </a:solidFill>
              <a:latin typeface="Calibri" panose="020F0502020204030204"/>
              <a:cs typeface="Calibri"/>
            </a:endParaRPr>
          </a:p>
          <a:p>
            <a:pPr defTabSz="1097280"/>
            <a:endParaRPr lang="en-US" sz="1440" b="1">
              <a:solidFill>
                <a:srgbClr val="0070C0"/>
              </a:solidFill>
              <a:latin typeface="Calibri" panose="020F0502020204030204"/>
              <a:cs typeface="Calibri"/>
            </a:endParaRPr>
          </a:p>
          <a:p>
            <a:pPr defTabSz="1097280"/>
            <a:endParaRPr lang="en-US" sz="1440" b="1">
              <a:solidFill>
                <a:srgbClr val="0070C0"/>
              </a:solidFill>
              <a:latin typeface="Calibri" panose="020F0502020204030204"/>
              <a:cs typeface="Calibri"/>
            </a:endParaRPr>
          </a:p>
          <a:p>
            <a:pPr defTabSz="1097280"/>
            <a:endParaRPr lang="en-US" sz="1440" b="1">
              <a:solidFill>
                <a:srgbClr val="0070C0"/>
              </a:solidFill>
              <a:latin typeface="Calibri" panose="020F0502020204030204"/>
              <a:cs typeface="Calibri"/>
            </a:endParaRPr>
          </a:p>
          <a:p>
            <a:pPr defTabSz="1097280"/>
            <a:endParaRPr lang="en-US" sz="1440" b="1">
              <a:solidFill>
                <a:srgbClr val="0070C0"/>
              </a:solidFill>
              <a:latin typeface="Calibri" panose="020F0502020204030204"/>
              <a:cs typeface="Calibri"/>
            </a:endParaRPr>
          </a:p>
          <a:p>
            <a:pPr defTabSz="1097280"/>
            <a:endParaRPr lang="en-US" sz="1440" b="1">
              <a:solidFill>
                <a:srgbClr val="0070C0"/>
              </a:solidFill>
              <a:latin typeface="Calibri" panose="020F0502020204030204"/>
              <a:cs typeface="Calibri"/>
            </a:endParaRPr>
          </a:p>
          <a:p>
            <a:pPr defTabSz="1097280"/>
            <a:endParaRPr lang="en-US" sz="1440" b="1">
              <a:solidFill>
                <a:srgbClr val="0070C0"/>
              </a:solidFill>
              <a:latin typeface="Calibri" panose="020F0502020204030204"/>
              <a:cs typeface="Calibri"/>
            </a:endParaRPr>
          </a:p>
          <a:p>
            <a:pPr defTabSz="1097280"/>
            <a:endParaRPr lang="en-US" sz="1440" b="1">
              <a:solidFill>
                <a:srgbClr val="0070C0"/>
              </a:solidFill>
              <a:latin typeface="Calibri" panose="020F0502020204030204"/>
              <a:cs typeface="Calibri"/>
            </a:endParaRPr>
          </a:p>
          <a:p>
            <a:pPr defTabSz="1097280"/>
            <a:endParaRPr lang="en-US" sz="1440" b="1">
              <a:solidFill>
                <a:srgbClr val="0070C0"/>
              </a:solidFill>
              <a:latin typeface="Calibri" panose="020F0502020204030204"/>
              <a:cs typeface="Calibri"/>
            </a:endParaRPr>
          </a:p>
          <a:p>
            <a:pPr defTabSz="1097280"/>
            <a:endParaRPr lang="en-US" sz="1440" b="1">
              <a:solidFill>
                <a:srgbClr val="0070C0"/>
              </a:solidFill>
              <a:latin typeface="Calibri" panose="020F0502020204030204"/>
              <a:cs typeface="Calibri"/>
            </a:endParaRPr>
          </a:p>
          <a:p>
            <a:pPr defTabSz="1097280"/>
            <a:endParaRPr lang="en-US" sz="1440" b="1">
              <a:solidFill>
                <a:srgbClr val="0070C0"/>
              </a:solidFill>
              <a:latin typeface="Calibri" panose="020F0502020204030204"/>
              <a:cs typeface="Calibri"/>
            </a:endParaRPr>
          </a:p>
          <a:p>
            <a:pPr defTabSz="1097280"/>
            <a:endParaRPr lang="en-US" sz="1440" b="1">
              <a:solidFill>
                <a:srgbClr val="0070C0"/>
              </a:solidFill>
              <a:latin typeface="Calibri" panose="020F0502020204030204"/>
              <a:cs typeface="Calibri"/>
            </a:endParaRPr>
          </a:p>
          <a:p>
            <a:pPr defTabSz="1097280"/>
            <a:endParaRPr lang="en-US" sz="1440" b="1">
              <a:solidFill>
                <a:srgbClr val="0070C0"/>
              </a:solidFill>
              <a:latin typeface="Calibri" panose="020F0502020204030204"/>
              <a:cs typeface="Calibri"/>
            </a:endParaRPr>
          </a:p>
        </p:txBody>
      </p:sp>
    </p:spTree>
    <p:extLst>
      <p:ext uri="{BB962C8B-B14F-4D97-AF65-F5344CB8AC3E}">
        <p14:creationId xmlns:p14="http://schemas.microsoft.com/office/powerpoint/2010/main" val="1295888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672C943-270B-472A-90B7-D3D4EDC3742A}"/>
              </a:ext>
            </a:extLst>
          </p:cNvPr>
          <p:cNvSpPr txBox="1">
            <a:spLocks/>
          </p:cNvSpPr>
          <p:nvPr/>
        </p:nvSpPr>
        <p:spPr>
          <a:xfrm>
            <a:off x="5042018" y="0"/>
            <a:ext cx="9479866" cy="1215538"/>
          </a:xfrm>
          <a:prstGeom prst="rect">
            <a:avLst/>
          </a:prstGeom>
        </p:spPr>
        <p:txBody>
          <a:bodyPr vert="horz" lIns="109728" tIns="54864" rIns="109728" bIns="5486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097280"/>
            <a:endParaRPr lang="en-GB" sz="5280">
              <a:solidFill>
                <a:prstClr val="white"/>
              </a:solidFill>
              <a:latin typeface="Roboto Medium" panose="02000000000000000000" pitchFamily="2" charset="0"/>
              <a:ea typeface="Roboto Medium" panose="02000000000000000000" pitchFamily="2" charset="0"/>
            </a:endParaRPr>
          </a:p>
        </p:txBody>
      </p:sp>
      <p:sp>
        <p:nvSpPr>
          <p:cNvPr id="3" name="Content Placeholder 2"/>
          <p:cNvSpPr>
            <a:spLocks noGrp="1"/>
          </p:cNvSpPr>
          <p:nvPr>
            <p:ph idx="1"/>
          </p:nvPr>
        </p:nvSpPr>
        <p:spPr>
          <a:xfrm>
            <a:off x="859536" y="1471422"/>
            <a:ext cx="12765024" cy="5940934"/>
          </a:xfrm>
        </p:spPr>
        <p:txBody>
          <a:bodyPr vert="horz" lIns="109728" tIns="54864" rIns="109728" bIns="54864" rtlCol="0" anchor="t">
            <a:normAutofit/>
          </a:bodyPr>
          <a:lstStyle/>
          <a:p>
            <a:endParaRPr lang="en-GB" sz="1440" b="1">
              <a:solidFill>
                <a:srgbClr val="0070C0"/>
              </a:solidFill>
              <a:latin typeface="Roboto"/>
              <a:ea typeface="Roboto"/>
              <a:cs typeface="Roboto"/>
            </a:endParaRPr>
          </a:p>
          <a:p>
            <a:pPr marL="0" indent="0">
              <a:buNone/>
            </a:pPr>
            <a:r>
              <a:rPr lang="en-GB" sz="1440" dirty="0">
                <a:latin typeface="Roboto"/>
                <a:ea typeface="Roboto"/>
                <a:cs typeface="Roboto"/>
              </a:rPr>
              <a:t>“Being in the Trust provides a secure and supportive framework for my apostolic mission as a Catholic Headteacher”</a:t>
            </a:r>
            <a:endParaRPr lang="en-GB">
              <a:cs typeface="Roboto" panose="02000000000000000000" pitchFamily="2" charset="0"/>
            </a:endParaRPr>
          </a:p>
          <a:p>
            <a:pPr marL="0" indent="0">
              <a:buNone/>
            </a:pPr>
            <a:r>
              <a:rPr lang="en-GB" sz="1440" dirty="0">
                <a:latin typeface="Roboto"/>
                <a:ea typeface="Roboto"/>
                <a:cs typeface="Roboto"/>
              </a:rPr>
              <a:t> Head Teacher, </a:t>
            </a:r>
            <a:r>
              <a:rPr lang="en-GB" sz="1440" b="1" dirty="0">
                <a:latin typeface="Roboto"/>
                <a:ea typeface="Roboto"/>
                <a:cs typeface="Roboto"/>
              </a:rPr>
              <a:t>St Felix Primary School</a:t>
            </a:r>
            <a:endParaRPr lang="en-GB">
              <a:cs typeface="Roboto" panose="02000000000000000000" pitchFamily="2" charset="0"/>
            </a:endParaRPr>
          </a:p>
          <a:p>
            <a:pPr marL="0" indent="0">
              <a:buNone/>
            </a:pPr>
            <a:endParaRPr lang="en-GB" sz="1440" b="1">
              <a:solidFill>
                <a:srgbClr val="000000"/>
              </a:solidFill>
              <a:latin typeface="Roboto"/>
              <a:ea typeface="Roboto"/>
              <a:cs typeface="Roboto"/>
            </a:endParaRPr>
          </a:p>
          <a:p>
            <a:pPr>
              <a:buNone/>
            </a:pPr>
            <a:r>
              <a:rPr lang="en-GB" sz="1440" dirty="0">
                <a:latin typeface="Roboto"/>
                <a:ea typeface="Roboto"/>
                <a:cs typeface="Roboto"/>
              </a:rPr>
              <a:t>“I am really enjoying my new role and am finding the Trust very warm, welcoming and supportive which is great”</a:t>
            </a:r>
            <a:endParaRPr lang="en-GB">
              <a:ea typeface="Roboto"/>
              <a:cs typeface="Roboto" panose="02000000000000000000" pitchFamily="2" charset="0"/>
            </a:endParaRPr>
          </a:p>
          <a:p>
            <a:pPr>
              <a:buNone/>
            </a:pPr>
            <a:r>
              <a:rPr lang="en-GB" sz="1440" b="1" dirty="0">
                <a:latin typeface="Roboto"/>
                <a:ea typeface="Roboto"/>
                <a:cs typeface="Roboto"/>
              </a:rPr>
              <a:t> Trust Lead SENDCo </a:t>
            </a:r>
            <a:endParaRPr lang="en-GB">
              <a:cs typeface="Roboto"/>
            </a:endParaRPr>
          </a:p>
          <a:p>
            <a:pPr marL="0" indent="0">
              <a:buNone/>
            </a:pPr>
            <a:endParaRPr lang="en-GB" sz="1440" b="1">
              <a:solidFill>
                <a:srgbClr val="0070C0"/>
              </a:solidFill>
              <a:latin typeface="Roboto"/>
              <a:cs typeface="Roboto"/>
            </a:endParaRPr>
          </a:p>
          <a:p>
            <a:pPr>
              <a:buNone/>
            </a:pPr>
            <a:r>
              <a:rPr lang="en-GB" sz="1440" dirty="0">
                <a:latin typeface="Roboto"/>
                <a:ea typeface="Roboto"/>
                <a:cs typeface="Roboto"/>
              </a:rPr>
              <a:t> “We have an open culture of collaboration. We learn from each other. In this Trust, you are never on your own. There's always someone to turn to for advice or guidance."   </a:t>
            </a:r>
            <a:endParaRPr lang="en-GB" sz="1440" b="1">
              <a:solidFill>
                <a:srgbClr val="4472C4"/>
              </a:solidFill>
              <a:latin typeface="Roboto"/>
              <a:ea typeface="Roboto"/>
              <a:cs typeface="Roboto"/>
            </a:endParaRPr>
          </a:p>
          <a:p>
            <a:pPr>
              <a:buNone/>
            </a:pPr>
            <a:r>
              <a:rPr lang="en-GB" sz="1440" b="1" dirty="0">
                <a:latin typeface="Roboto"/>
                <a:ea typeface="Roboto"/>
                <a:cs typeface="Roboto"/>
              </a:rPr>
              <a:t>Deputy CEO &amp; Trust Primary Improvement </a:t>
            </a:r>
            <a:endParaRPr lang="en-GB" sz="1440">
              <a:cs typeface="Roboto"/>
            </a:endParaRPr>
          </a:p>
          <a:p>
            <a:pPr marL="0" indent="0">
              <a:buNone/>
            </a:pPr>
            <a:endParaRPr lang="en-GB" sz="1440" b="1">
              <a:solidFill>
                <a:srgbClr val="0070C0"/>
              </a:solidFill>
              <a:latin typeface="Roboto"/>
              <a:cs typeface="Roboto"/>
            </a:endParaRPr>
          </a:p>
          <a:p>
            <a:pPr>
              <a:buNone/>
            </a:pPr>
            <a:r>
              <a:rPr lang="en-GB" sz="1440" dirty="0">
                <a:solidFill>
                  <a:srgbClr val="000000"/>
                </a:solidFill>
                <a:latin typeface="Roboto"/>
                <a:ea typeface="Roboto"/>
                <a:cs typeface="Roboto"/>
              </a:rPr>
              <a:t>"I really appreciate the supportive, collegiate and forward thinking nature of OLWCMAT.  Just the right balance of challenge and support" </a:t>
            </a:r>
            <a:endParaRPr lang="en-GB">
              <a:ea typeface="Roboto"/>
            </a:endParaRPr>
          </a:p>
          <a:p>
            <a:pPr>
              <a:buNone/>
            </a:pPr>
            <a:r>
              <a:rPr lang="en-GB" sz="1440" b="1" dirty="0">
                <a:latin typeface="Roboto"/>
                <a:ea typeface="Roboto"/>
                <a:cs typeface="Roboto"/>
              </a:rPr>
              <a:t>Head Teacher, St Mary's Primary School </a:t>
            </a:r>
            <a:endParaRPr lang="en-GB" sz="1440" dirty="0">
              <a:cs typeface="Roboto"/>
            </a:endParaRPr>
          </a:p>
          <a:p>
            <a:pPr>
              <a:buNone/>
            </a:pPr>
            <a:endParaRPr lang="en-GB">
              <a:solidFill>
                <a:srgbClr val="000000"/>
              </a:solidFill>
              <a:cs typeface="Roboto" panose="02000000000000000000" pitchFamily="2" charset="0"/>
            </a:endParaRPr>
          </a:p>
          <a:p>
            <a:pPr marL="0" indent="0">
              <a:buNone/>
            </a:pPr>
            <a:endParaRPr lang="en-GB" sz="1440" b="1">
              <a:solidFill>
                <a:srgbClr val="0070C0"/>
              </a:solidFill>
              <a:latin typeface="Roboto"/>
              <a:cs typeface="Roboto"/>
            </a:endParaRPr>
          </a:p>
          <a:p>
            <a:pPr marL="0" indent="0">
              <a:buNone/>
            </a:pPr>
            <a:endParaRPr lang="en-GB" sz="1440" b="1">
              <a:solidFill>
                <a:srgbClr val="0070C0"/>
              </a:solidFill>
              <a:latin typeface="Roboto"/>
              <a:cs typeface="Roboto"/>
            </a:endParaRPr>
          </a:p>
          <a:p>
            <a:endParaRPr lang="en-GB">
              <a:latin typeface="+mn-lt"/>
              <a:cs typeface="Calibri"/>
            </a:endParaRPr>
          </a:p>
        </p:txBody>
      </p:sp>
    </p:spTree>
    <p:extLst>
      <p:ext uri="{BB962C8B-B14F-4D97-AF65-F5344CB8AC3E}">
        <p14:creationId xmlns:p14="http://schemas.microsoft.com/office/powerpoint/2010/main" val="3209535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64037" y="736616"/>
            <a:ext cx="6172200" cy="1704109"/>
          </a:xfrm>
          <a:prstGeom prst="rect">
            <a:avLst/>
          </a:prstGeom>
          <a:noFill/>
          <a:ln/>
        </p:spPr>
        <p:txBody>
          <a:bodyPr wrap="none" lIns="0" tIns="0" rIns="0" bIns="0" rtlCol="0" anchor="t"/>
          <a:lstStyle/>
          <a:p>
            <a:pPr marL="0" indent="0">
              <a:lnSpc>
                <a:spcPts val="6050"/>
              </a:lnSpc>
              <a:buNone/>
            </a:pPr>
            <a:r>
              <a:rPr lang="en-US" sz="4850" b="1" dirty="0">
                <a:solidFill>
                  <a:srgbClr val="443728"/>
                </a:solidFill>
                <a:latin typeface="Crimson Pro Bold" pitchFamily="34" charset="0"/>
                <a:ea typeface="Crimson Pro Bold" pitchFamily="34" charset="-122"/>
              </a:rPr>
              <a:t>How to apply  </a:t>
            </a:r>
            <a:endParaRPr lang="en-US" sz="4850" dirty="0"/>
          </a:p>
        </p:txBody>
      </p:sp>
      <p:sp>
        <p:nvSpPr>
          <p:cNvPr id="3" name="Shape 1"/>
          <p:cNvSpPr/>
          <p:nvPr/>
        </p:nvSpPr>
        <p:spPr>
          <a:xfrm>
            <a:off x="864037" y="3487672"/>
            <a:ext cx="4136231" cy="2578801"/>
          </a:xfrm>
          <a:prstGeom prst="roundRect">
            <a:avLst>
              <a:gd name="adj" fmla="val 3930"/>
            </a:avLst>
          </a:prstGeom>
          <a:solidFill>
            <a:srgbClr val="EBE2E0"/>
          </a:solidFill>
          <a:ln w="15240">
            <a:solidFill>
              <a:srgbClr val="D1C8C6"/>
            </a:solidFill>
            <a:prstDash val="solid"/>
          </a:ln>
        </p:spPr>
      </p:sp>
      <p:sp>
        <p:nvSpPr>
          <p:cNvPr id="4" name="Text 2"/>
          <p:cNvSpPr/>
          <p:nvPr/>
        </p:nvSpPr>
        <p:spPr>
          <a:xfrm>
            <a:off x="1126093" y="3690342"/>
            <a:ext cx="3086100" cy="385763"/>
          </a:xfrm>
          <a:prstGeom prst="rect">
            <a:avLst/>
          </a:prstGeom>
          <a:noFill/>
          <a:ln/>
        </p:spPr>
        <p:txBody>
          <a:bodyPr wrap="none" lIns="0" tIns="0" rIns="0" bIns="0" rtlCol="0" anchor="t"/>
          <a:lstStyle/>
          <a:p>
            <a:pPr marL="0" indent="0">
              <a:lnSpc>
                <a:spcPts val="3000"/>
              </a:lnSpc>
              <a:buNone/>
            </a:pPr>
            <a:r>
              <a:rPr lang="en-US" sz="2000" b="1" dirty="0">
                <a:solidFill>
                  <a:srgbClr val="443728"/>
                </a:solidFill>
                <a:latin typeface="Crimson Pro Bold" pitchFamily="34" charset="0"/>
                <a:ea typeface="Crimson Pro Bold" pitchFamily="34" charset="-122"/>
                <a:cs typeface="Crimson Pro Bold" pitchFamily="34" charset="-120"/>
              </a:rPr>
              <a:t>Arrange a Visit:</a:t>
            </a:r>
            <a:endParaRPr lang="en-US" sz="2000" dirty="0"/>
          </a:p>
        </p:txBody>
      </p:sp>
      <p:sp>
        <p:nvSpPr>
          <p:cNvPr id="5" name="Text 3"/>
          <p:cNvSpPr/>
          <p:nvPr/>
        </p:nvSpPr>
        <p:spPr>
          <a:xfrm>
            <a:off x="1126093" y="4076105"/>
            <a:ext cx="3612118" cy="1990367"/>
          </a:xfrm>
          <a:prstGeom prst="rect">
            <a:avLst/>
          </a:prstGeom>
          <a:noFill/>
          <a:ln/>
        </p:spPr>
        <p:txBody>
          <a:bodyPr wrap="square" lIns="0" tIns="0" rIns="0" bIns="0" rtlCol="0" anchor="t"/>
          <a:lstStyle/>
          <a:p>
            <a:pPr marL="0" indent="0">
              <a:lnSpc>
                <a:spcPts val="3100"/>
              </a:lnSpc>
              <a:buNone/>
            </a:pPr>
            <a:r>
              <a:rPr lang="en-US" dirty="0">
                <a:solidFill>
                  <a:srgbClr val="443728"/>
                </a:solidFill>
                <a:latin typeface="Crimson Pro Bold"/>
                <a:ea typeface="Open Sans" pitchFamily="34" charset="-122"/>
                <a:cs typeface="Open Sans" pitchFamily="34" charset="-120"/>
              </a:rPr>
              <a:t>To arrange a visit to the school please contact: </a:t>
            </a:r>
          </a:p>
          <a:p>
            <a:pPr marL="0" indent="0">
              <a:lnSpc>
                <a:spcPts val="3100"/>
              </a:lnSpc>
              <a:buNone/>
            </a:pPr>
            <a:r>
              <a:rPr lang="fi-FI" b="1" dirty="0">
                <a:solidFill>
                  <a:srgbClr val="443728"/>
                </a:solidFill>
                <a:latin typeface="Crimson Pro Bold"/>
                <a:ea typeface="Open Sans" pitchFamily="34" charset="-122"/>
                <a:cs typeface="Open Sans" pitchFamily="34" charset="-120"/>
              </a:rPr>
              <a:t>01638 662719 </a:t>
            </a:r>
          </a:p>
          <a:p>
            <a:pPr marL="0" indent="0">
              <a:lnSpc>
                <a:spcPts val="3100"/>
              </a:lnSpc>
              <a:buNone/>
            </a:pPr>
            <a:r>
              <a:rPr lang="en-US" sz="1900" b="1" dirty="0">
                <a:latin typeface="Crimson Pro Bold"/>
              </a:rPr>
              <a:t>admin@stlouisacademy.co.uk</a:t>
            </a:r>
          </a:p>
        </p:txBody>
      </p:sp>
      <p:sp>
        <p:nvSpPr>
          <p:cNvPr id="6" name="Shape 4"/>
          <p:cNvSpPr/>
          <p:nvPr/>
        </p:nvSpPr>
        <p:spPr>
          <a:xfrm>
            <a:off x="5231844" y="3487672"/>
            <a:ext cx="4136231" cy="2638187"/>
          </a:xfrm>
          <a:prstGeom prst="roundRect">
            <a:avLst>
              <a:gd name="adj" fmla="val 3930"/>
            </a:avLst>
          </a:prstGeom>
          <a:solidFill>
            <a:srgbClr val="EBE2E0"/>
          </a:solidFill>
          <a:ln w="15240">
            <a:solidFill>
              <a:srgbClr val="D1C8C6"/>
            </a:solidFill>
            <a:prstDash val="solid"/>
          </a:ln>
        </p:spPr>
        <p:txBody>
          <a:bodyPr/>
          <a:lstStyle/>
          <a:p>
            <a:endParaRPr lang="en-GB" sz="2400" b="1" dirty="0">
              <a:latin typeface="Crimson Pro Bold"/>
            </a:endParaRPr>
          </a:p>
          <a:p>
            <a:endParaRPr lang="en-GB" sz="2000" dirty="0">
              <a:latin typeface="Crimson Pro Bold"/>
            </a:endParaRPr>
          </a:p>
          <a:p>
            <a:r>
              <a:rPr lang="en-GB" dirty="0">
                <a:latin typeface="Crimson Pro Bold"/>
              </a:rPr>
              <a:t>To informally discuss this opportunity, please contact Clare Clark, Deputy CEO at </a:t>
            </a:r>
            <a:r>
              <a:rPr lang="en-GB" sz="2000" dirty="0">
                <a:latin typeface="Crimson Pro Bold"/>
                <a:hlinkClick r:id="rId3"/>
              </a:rPr>
              <a:t>cclark@olow.org.uk</a:t>
            </a:r>
            <a:r>
              <a:rPr lang="en-GB" sz="2000" dirty="0">
                <a:latin typeface="Crimson Pro Bold"/>
              </a:rPr>
              <a:t> </a:t>
            </a:r>
          </a:p>
          <a:p>
            <a:r>
              <a:rPr lang="en-GB" sz="2000" dirty="0">
                <a:latin typeface="Crimson Pro Bold"/>
              </a:rPr>
              <a:t>0773022080</a:t>
            </a:r>
            <a:r>
              <a:rPr lang="en-GB" sz="2400" b="1" dirty="0">
                <a:latin typeface="Crimson Pro Bold"/>
              </a:rPr>
              <a:t> </a:t>
            </a:r>
          </a:p>
        </p:txBody>
      </p:sp>
      <p:sp>
        <p:nvSpPr>
          <p:cNvPr id="7" name="Text 5"/>
          <p:cNvSpPr/>
          <p:nvPr/>
        </p:nvSpPr>
        <p:spPr>
          <a:xfrm>
            <a:off x="5337544" y="3690342"/>
            <a:ext cx="2896758" cy="315040"/>
          </a:xfrm>
          <a:prstGeom prst="rect">
            <a:avLst/>
          </a:prstGeom>
          <a:noFill/>
          <a:ln/>
        </p:spPr>
        <p:txBody>
          <a:bodyPr wrap="none" lIns="0" tIns="0" rIns="0" bIns="0" rtlCol="0" anchor="t"/>
          <a:lstStyle/>
          <a:p>
            <a:pPr>
              <a:lnSpc>
                <a:spcPts val="3000"/>
              </a:lnSpc>
            </a:pPr>
            <a:r>
              <a:rPr lang="en-GB" sz="2000" b="1" dirty="0">
                <a:latin typeface="Crimson Pro Bold"/>
              </a:rPr>
              <a:t>Further Information:</a:t>
            </a:r>
          </a:p>
          <a:p>
            <a:pPr marL="0" indent="0">
              <a:lnSpc>
                <a:spcPts val="3000"/>
              </a:lnSpc>
              <a:buNone/>
            </a:pPr>
            <a:endParaRPr lang="en-US" sz="2000" dirty="0"/>
          </a:p>
          <a:p>
            <a:pPr marL="0" indent="0">
              <a:lnSpc>
                <a:spcPts val="3000"/>
              </a:lnSpc>
              <a:buNone/>
            </a:pPr>
            <a:endParaRPr lang="en-US" dirty="0"/>
          </a:p>
          <a:p>
            <a:pPr marL="0" indent="0">
              <a:lnSpc>
                <a:spcPts val="3000"/>
              </a:lnSpc>
              <a:buNone/>
            </a:pPr>
            <a:endParaRPr lang="en-US" sz="1600" dirty="0">
              <a:latin typeface="Crimson Pro Bold"/>
            </a:endParaRPr>
          </a:p>
          <a:p>
            <a:pPr marL="0" indent="0">
              <a:lnSpc>
                <a:spcPts val="3000"/>
              </a:lnSpc>
              <a:buNone/>
            </a:pPr>
            <a:r>
              <a:rPr lang="en-US" sz="1600" dirty="0">
                <a:latin typeface="Crimson Pro Bold"/>
              </a:rPr>
              <a:t>                          </a:t>
            </a:r>
          </a:p>
          <a:p>
            <a:pPr marL="0" indent="0">
              <a:lnSpc>
                <a:spcPts val="3000"/>
              </a:lnSpc>
              <a:buNone/>
            </a:pPr>
            <a:endParaRPr lang="en-US" dirty="0"/>
          </a:p>
          <a:p>
            <a:pPr marL="0" indent="0">
              <a:lnSpc>
                <a:spcPts val="3000"/>
              </a:lnSpc>
              <a:buNone/>
            </a:pPr>
            <a:endParaRPr lang="en-US" dirty="0"/>
          </a:p>
          <a:p>
            <a:pPr marL="0" indent="0">
              <a:lnSpc>
                <a:spcPts val="3000"/>
              </a:lnSpc>
              <a:buNone/>
            </a:pPr>
            <a:endParaRPr lang="en-US" dirty="0"/>
          </a:p>
          <a:p>
            <a:pPr marL="0" indent="0">
              <a:lnSpc>
                <a:spcPts val="3000"/>
              </a:lnSpc>
              <a:buNone/>
            </a:pPr>
            <a:endParaRPr lang="en-US" dirty="0"/>
          </a:p>
          <a:p>
            <a:pPr marL="0" indent="0">
              <a:lnSpc>
                <a:spcPts val="3000"/>
              </a:lnSpc>
              <a:buNone/>
            </a:pPr>
            <a:endParaRPr lang="en-US" dirty="0"/>
          </a:p>
        </p:txBody>
      </p:sp>
      <p:sp>
        <p:nvSpPr>
          <p:cNvPr id="8" name="Text 6"/>
          <p:cNvSpPr/>
          <p:nvPr/>
        </p:nvSpPr>
        <p:spPr>
          <a:xfrm>
            <a:off x="5337544" y="4224218"/>
            <a:ext cx="3783715" cy="1185148"/>
          </a:xfrm>
          <a:prstGeom prst="rect">
            <a:avLst/>
          </a:prstGeom>
          <a:noFill/>
          <a:ln/>
        </p:spPr>
        <p:txBody>
          <a:bodyPr wrap="square" lIns="0" tIns="0" rIns="0" bIns="0" rtlCol="0" anchor="t"/>
          <a:lstStyle/>
          <a:p>
            <a:pPr marL="0" indent="0">
              <a:lnSpc>
                <a:spcPts val="3100"/>
              </a:lnSpc>
              <a:buNone/>
            </a:pPr>
            <a:endParaRPr lang="en-US" sz="1900" dirty="0"/>
          </a:p>
        </p:txBody>
      </p:sp>
      <p:sp>
        <p:nvSpPr>
          <p:cNvPr id="9" name="Shape 7"/>
          <p:cNvSpPr/>
          <p:nvPr/>
        </p:nvSpPr>
        <p:spPr>
          <a:xfrm>
            <a:off x="9630132" y="3428286"/>
            <a:ext cx="4915208" cy="2638187"/>
          </a:xfrm>
          <a:prstGeom prst="roundRect">
            <a:avLst>
              <a:gd name="adj" fmla="val 3930"/>
            </a:avLst>
          </a:prstGeom>
          <a:solidFill>
            <a:srgbClr val="EBE2E0"/>
          </a:solidFill>
          <a:ln w="15240">
            <a:solidFill>
              <a:srgbClr val="D1C8C6"/>
            </a:solidFill>
            <a:prstDash val="solid"/>
          </a:ln>
        </p:spPr>
        <p:txBody>
          <a:bodyPr/>
          <a:lstStyle/>
          <a:p>
            <a:endParaRPr lang="en-GB" dirty="0"/>
          </a:p>
        </p:txBody>
      </p:sp>
      <p:sp>
        <p:nvSpPr>
          <p:cNvPr id="10" name="Text 8"/>
          <p:cNvSpPr/>
          <p:nvPr/>
        </p:nvSpPr>
        <p:spPr>
          <a:xfrm>
            <a:off x="9892188" y="3690342"/>
            <a:ext cx="4105751" cy="385763"/>
          </a:xfrm>
          <a:prstGeom prst="rect">
            <a:avLst/>
          </a:prstGeom>
          <a:noFill/>
          <a:ln/>
        </p:spPr>
        <p:txBody>
          <a:bodyPr wrap="none" lIns="0" tIns="0" rIns="0" bIns="0" rtlCol="0" anchor="t"/>
          <a:lstStyle/>
          <a:p>
            <a:pPr marL="0" indent="0">
              <a:lnSpc>
                <a:spcPts val="3000"/>
              </a:lnSpc>
              <a:buNone/>
            </a:pPr>
            <a:r>
              <a:rPr lang="en-US" b="1" dirty="0">
                <a:solidFill>
                  <a:srgbClr val="443728"/>
                </a:solidFill>
                <a:latin typeface="Crimson Pro Bold" pitchFamily="34" charset="0"/>
                <a:ea typeface="Crimson Pro Bold" pitchFamily="34" charset="-122"/>
              </a:rPr>
              <a:t>Complete &amp; Submit Application Form</a:t>
            </a:r>
          </a:p>
          <a:p>
            <a:pPr>
              <a:lnSpc>
                <a:spcPts val="3100"/>
              </a:lnSpc>
            </a:pPr>
            <a:r>
              <a:rPr lang="en-US" sz="1400" dirty="0">
                <a:latin typeface="Crimson Pro Bold"/>
                <a:ea typeface="Crimson Pro Bold"/>
              </a:rPr>
              <a:t>https://www.stlouisacademy.co.uk/job-vacancies</a:t>
            </a:r>
          </a:p>
          <a:p>
            <a:pPr>
              <a:lnSpc>
                <a:spcPts val="3100"/>
              </a:lnSpc>
            </a:pPr>
            <a:r>
              <a:rPr lang="en-US" sz="1400" b="1" dirty="0">
                <a:solidFill>
                  <a:srgbClr val="443728"/>
                </a:solidFill>
                <a:ea typeface="Crimson Pro Bold"/>
                <a:cs typeface="Open Sans" pitchFamily="34" charset="-120"/>
              </a:rPr>
              <a:t>By 9th December 2024 (12 noon) </a:t>
            </a:r>
          </a:p>
          <a:p>
            <a:pPr>
              <a:lnSpc>
                <a:spcPts val="3100"/>
              </a:lnSpc>
            </a:pPr>
            <a:r>
              <a:rPr lang="en-US" sz="1400" b="1" dirty="0">
                <a:solidFill>
                  <a:srgbClr val="443728"/>
                </a:solidFill>
                <a:ea typeface="Crimson Pro Bold"/>
                <a:cs typeface="Open Sans" pitchFamily="34" charset="-120"/>
              </a:rPr>
              <a:t>Shortlisting 10</a:t>
            </a:r>
            <a:r>
              <a:rPr lang="en-US" sz="1400" b="1" baseline="30000" dirty="0">
                <a:solidFill>
                  <a:srgbClr val="443728"/>
                </a:solidFill>
                <a:ea typeface="Crimson Pro Bold"/>
                <a:cs typeface="Open Sans" pitchFamily="34" charset="-120"/>
              </a:rPr>
              <a:t>th</a:t>
            </a:r>
            <a:r>
              <a:rPr lang="en-US" sz="1400" b="1" dirty="0">
                <a:solidFill>
                  <a:srgbClr val="443728"/>
                </a:solidFill>
                <a:ea typeface="Crimson Pro Bold"/>
                <a:cs typeface="Open Sans" pitchFamily="34" charset="-120"/>
              </a:rPr>
              <a:t> December 2024</a:t>
            </a:r>
            <a:endParaRPr lang="en-US" sz="2000" b="1" dirty="0">
              <a:solidFill>
                <a:srgbClr val="443728"/>
              </a:solidFill>
              <a:latin typeface="Crimson Pro Bold" pitchFamily="34" charset="0"/>
              <a:ea typeface="Crimson Pro Bold" pitchFamily="34" charset="-122"/>
            </a:endParaRPr>
          </a:p>
        </p:txBody>
      </p:sp>
      <p:sp>
        <p:nvSpPr>
          <p:cNvPr id="11" name="Text 9"/>
          <p:cNvSpPr/>
          <p:nvPr/>
        </p:nvSpPr>
        <p:spPr>
          <a:xfrm>
            <a:off x="9892189" y="4076106"/>
            <a:ext cx="6173606" cy="543162"/>
          </a:xfrm>
          <a:prstGeom prst="rect">
            <a:avLst/>
          </a:prstGeom>
          <a:noFill/>
          <a:ln/>
        </p:spPr>
        <p:txBody>
          <a:bodyPr wrap="none" lIns="0" tIns="0" rIns="0" bIns="0" rtlCol="0" anchor="t"/>
          <a:lstStyle/>
          <a:p>
            <a:pPr marL="0" indent="0">
              <a:lnSpc>
                <a:spcPts val="3100"/>
              </a:lnSpc>
              <a:buNone/>
            </a:pPr>
            <a:r>
              <a:rPr lang="en-US" b="1" dirty="0">
                <a:solidFill>
                  <a:srgbClr val="443728"/>
                </a:solidFill>
                <a:latin typeface="Open Sans" pitchFamily="34" charset="0"/>
                <a:ea typeface="Open Sans" pitchFamily="34" charset="-122"/>
                <a:cs typeface="Open Sans" pitchFamily="34" charset="-120"/>
              </a:rPr>
              <a:t> </a:t>
            </a:r>
            <a:endParaRPr lang="en-US" dirty="0"/>
          </a:p>
        </p:txBody>
      </p:sp>
      <p:pic>
        <p:nvPicPr>
          <p:cNvPr id="19" name="Picture 18">
            <a:extLst>
              <a:ext uri="{FF2B5EF4-FFF2-40B4-BE49-F238E27FC236}">
                <a16:creationId xmlns:a16="http://schemas.microsoft.com/office/drawing/2014/main" id="{04459417-C57C-455D-836D-DB250E1B99B7}"/>
              </a:ext>
            </a:extLst>
          </p:cNvPr>
          <p:cNvPicPr>
            <a:picLocks noChangeAspect="1"/>
          </p:cNvPicPr>
          <p:nvPr/>
        </p:nvPicPr>
        <p:blipFill>
          <a:blip r:embed="rId4"/>
          <a:stretch>
            <a:fillRect/>
          </a:stretch>
        </p:blipFill>
        <p:spPr>
          <a:xfrm>
            <a:off x="9945192" y="319301"/>
            <a:ext cx="4136231" cy="2237233"/>
          </a:xfrm>
          <a:prstGeom prst="rect">
            <a:avLst/>
          </a:prstGeom>
        </p:spPr>
      </p:pic>
      <p:pic>
        <p:nvPicPr>
          <p:cNvPr id="20" name="Picture 19">
            <a:extLst>
              <a:ext uri="{FF2B5EF4-FFF2-40B4-BE49-F238E27FC236}">
                <a16:creationId xmlns:a16="http://schemas.microsoft.com/office/drawing/2014/main" id="{B4B7DF56-6B30-429E-821E-801E49785173}"/>
              </a:ext>
            </a:extLst>
          </p:cNvPr>
          <p:cNvPicPr>
            <a:picLocks noChangeAspect="1"/>
          </p:cNvPicPr>
          <p:nvPr/>
        </p:nvPicPr>
        <p:blipFill>
          <a:blip r:embed="rId5"/>
          <a:stretch>
            <a:fillRect/>
          </a:stretch>
        </p:blipFill>
        <p:spPr>
          <a:xfrm>
            <a:off x="7492172" y="278837"/>
            <a:ext cx="2219136" cy="2267909"/>
          </a:xfrm>
          <a:prstGeom prst="rect">
            <a:avLst/>
          </a:prstGeom>
        </p:spPr>
      </p:pic>
      <p:pic>
        <p:nvPicPr>
          <p:cNvPr id="21" name="Picture 20">
            <a:extLst>
              <a:ext uri="{FF2B5EF4-FFF2-40B4-BE49-F238E27FC236}">
                <a16:creationId xmlns:a16="http://schemas.microsoft.com/office/drawing/2014/main" id="{1EE02648-7CF0-4927-8BF1-71DF8E440946}"/>
              </a:ext>
            </a:extLst>
          </p:cNvPr>
          <p:cNvPicPr>
            <a:picLocks noChangeAspect="1"/>
          </p:cNvPicPr>
          <p:nvPr/>
        </p:nvPicPr>
        <p:blipFill>
          <a:blip r:embed="rId6"/>
          <a:stretch>
            <a:fillRect/>
          </a:stretch>
        </p:blipFill>
        <p:spPr>
          <a:xfrm>
            <a:off x="5083423" y="492216"/>
            <a:ext cx="2145978" cy="20545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572095" y="529471"/>
            <a:ext cx="8851106" cy="464701"/>
          </a:xfrm>
          <a:prstGeom prst="rect">
            <a:avLst/>
          </a:prstGeom>
          <a:noFill/>
          <a:ln/>
        </p:spPr>
        <p:txBody>
          <a:bodyPr wrap="none" lIns="0" tIns="0" rIns="0" bIns="0" rtlCol="0" anchor="t"/>
          <a:lstStyle/>
          <a:p>
            <a:pPr marL="0" indent="0">
              <a:lnSpc>
                <a:spcPts val="3650"/>
              </a:lnSpc>
              <a:buNone/>
            </a:pPr>
            <a:r>
              <a:rPr lang="en-US" sz="2900" b="1" dirty="0">
                <a:solidFill>
                  <a:srgbClr val="443728"/>
                </a:solidFill>
                <a:latin typeface="Crimson Pro Bold" pitchFamily="34" charset="0"/>
                <a:ea typeface="Crimson Pro Bold" pitchFamily="34" charset="-122"/>
                <a:cs typeface="Crimson Pro Bold" pitchFamily="34" charset="-120"/>
              </a:rPr>
              <a:t>Our Lady of Walsingham Catholic Multi Academy Trust  </a:t>
            </a:r>
            <a:endParaRPr lang="en-US" sz="2900" dirty="0"/>
          </a:p>
        </p:txBody>
      </p:sp>
      <p:pic>
        <p:nvPicPr>
          <p:cNvPr id="3" name="Image 0" descr="preencoded.png"/>
          <p:cNvPicPr>
            <a:picLocks noChangeAspect="1"/>
          </p:cNvPicPr>
          <p:nvPr/>
        </p:nvPicPr>
        <p:blipFill>
          <a:blip r:embed="rId3"/>
          <a:stretch>
            <a:fillRect/>
          </a:stretch>
        </p:blipFill>
        <p:spPr>
          <a:xfrm>
            <a:off x="9104292" y="429071"/>
            <a:ext cx="1429345" cy="1414582"/>
          </a:xfrm>
          <a:prstGeom prst="rect">
            <a:avLst/>
          </a:prstGeom>
        </p:spPr>
      </p:pic>
      <p:sp>
        <p:nvSpPr>
          <p:cNvPr id="4" name="Text 1"/>
          <p:cNvSpPr/>
          <p:nvPr/>
        </p:nvSpPr>
        <p:spPr>
          <a:xfrm>
            <a:off x="572095" y="2947749"/>
            <a:ext cx="1859042" cy="232291"/>
          </a:xfrm>
          <a:prstGeom prst="rect">
            <a:avLst/>
          </a:prstGeom>
          <a:noFill/>
          <a:ln/>
        </p:spPr>
        <p:txBody>
          <a:bodyPr wrap="none" lIns="0" tIns="0" rIns="0" bIns="0" rtlCol="0" anchor="t"/>
          <a:lstStyle/>
          <a:p>
            <a:pPr marL="0" indent="0">
              <a:lnSpc>
                <a:spcPts val="1800"/>
              </a:lnSpc>
              <a:buNone/>
            </a:pPr>
            <a:r>
              <a:rPr lang="en-US" sz="1450" b="1" dirty="0">
                <a:solidFill>
                  <a:srgbClr val="443728"/>
                </a:solidFill>
                <a:latin typeface="Crimson Pro Bold" pitchFamily="34" charset="0"/>
                <a:ea typeface="Crimson Pro Bold" pitchFamily="34" charset="-122"/>
                <a:cs typeface="Crimson Pro Bold" pitchFamily="34" charset="-120"/>
              </a:rPr>
              <a:t>Trust Commitment</a:t>
            </a:r>
            <a:endParaRPr lang="en-US" sz="1450" dirty="0"/>
          </a:p>
        </p:txBody>
      </p:sp>
      <p:sp>
        <p:nvSpPr>
          <p:cNvPr id="5" name="Text 2"/>
          <p:cNvSpPr/>
          <p:nvPr/>
        </p:nvSpPr>
        <p:spPr>
          <a:xfrm>
            <a:off x="572095" y="3328749"/>
            <a:ext cx="4253151" cy="713661"/>
          </a:xfrm>
          <a:prstGeom prst="rect">
            <a:avLst/>
          </a:prstGeom>
          <a:noFill/>
          <a:ln/>
        </p:spPr>
        <p:txBody>
          <a:bodyPr wrap="square" lIns="0" tIns="0" rIns="0" bIns="0" rtlCol="0" anchor="t"/>
          <a:lstStyle/>
          <a:p>
            <a:pPr marL="0" indent="0">
              <a:lnSpc>
                <a:spcPts val="1850"/>
              </a:lnSpc>
              <a:buNone/>
            </a:pPr>
            <a:r>
              <a:rPr lang="en-US" sz="1150" dirty="0">
                <a:solidFill>
                  <a:srgbClr val="443728"/>
                </a:solidFill>
                <a:latin typeface="Open Sans" pitchFamily="34" charset="0"/>
                <a:ea typeface="Open Sans" pitchFamily="34" charset="-122"/>
                <a:cs typeface="Open Sans" pitchFamily="34" charset="-120"/>
              </a:rPr>
              <a:t>Our Trust is committed to delivering educational, spiritual and moral outcomes for all children regardless of their faith or background. We focus on:</a:t>
            </a:r>
            <a:endParaRPr lang="en-US" sz="1150" dirty="0"/>
          </a:p>
        </p:txBody>
      </p:sp>
      <p:sp>
        <p:nvSpPr>
          <p:cNvPr id="6" name="Text 3"/>
          <p:cNvSpPr/>
          <p:nvPr/>
        </p:nvSpPr>
        <p:spPr>
          <a:xfrm>
            <a:off x="572095" y="4176236"/>
            <a:ext cx="4253151" cy="237887"/>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443728"/>
                </a:solidFill>
                <a:latin typeface="Open Sans" pitchFamily="34" charset="0"/>
                <a:ea typeface="Open Sans" pitchFamily="34" charset="-122"/>
                <a:cs typeface="Open Sans" pitchFamily="34" charset="-120"/>
              </a:rPr>
              <a:t>Full inclusion</a:t>
            </a:r>
            <a:endParaRPr lang="en-US" sz="1150" dirty="0"/>
          </a:p>
        </p:txBody>
      </p:sp>
      <p:sp>
        <p:nvSpPr>
          <p:cNvPr id="7" name="Text 4"/>
          <p:cNvSpPr/>
          <p:nvPr/>
        </p:nvSpPr>
        <p:spPr>
          <a:xfrm>
            <a:off x="572095" y="4466153"/>
            <a:ext cx="4253151" cy="237887"/>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443728"/>
                </a:solidFill>
                <a:latin typeface="Open Sans" pitchFamily="34" charset="0"/>
                <a:ea typeface="Open Sans" pitchFamily="34" charset="-122"/>
                <a:cs typeface="Open Sans" pitchFamily="34" charset="-120"/>
              </a:rPr>
              <a:t>High expectations</a:t>
            </a:r>
            <a:endParaRPr lang="en-US" sz="1150" dirty="0"/>
          </a:p>
        </p:txBody>
      </p:sp>
      <p:sp>
        <p:nvSpPr>
          <p:cNvPr id="8" name="Text 5"/>
          <p:cNvSpPr/>
          <p:nvPr/>
        </p:nvSpPr>
        <p:spPr>
          <a:xfrm>
            <a:off x="572095" y="4756071"/>
            <a:ext cx="4253151" cy="237887"/>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443728"/>
                </a:solidFill>
                <a:latin typeface="Open Sans" pitchFamily="34" charset="0"/>
                <a:ea typeface="Open Sans" pitchFamily="34" charset="-122"/>
                <a:cs typeface="Open Sans" pitchFamily="34" charset="-120"/>
              </a:rPr>
              <a:t>Innovation</a:t>
            </a:r>
            <a:endParaRPr lang="en-US" sz="1150" dirty="0"/>
          </a:p>
        </p:txBody>
      </p:sp>
      <p:sp>
        <p:nvSpPr>
          <p:cNvPr id="9" name="Text 6"/>
          <p:cNvSpPr/>
          <p:nvPr/>
        </p:nvSpPr>
        <p:spPr>
          <a:xfrm>
            <a:off x="572095" y="5045988"/>
            <a:ext cx="4253151" cy="237887"/>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443728"/>
                </a:solidFill>
                <a:latin typeface="Open Sans" pitchFamily="34" charset="0"/>
                <a:ea typeface="Open Sans" pitchFamily="34" charset="-122"/>
                <a:cs typeface="Open Sans" pitchFamily="34" charset="-120"/>
              </a:rPr>
              <a:t>Outstanding teaching and learning</a:t>
            </a:r>
            <a:endParaRPr lang="en-US" sz="1150" dirty="0"/>
          </a:p>
        </p:txBody>
      </p:sp>
      <p:sp>
        <p:nvSpPr>
          <p:cNvPr id="10" name="Text 7"/>
          <p:cNvSpPr/>
          <p:nvPr/>
        </p:nvSpPr>
        <p:spPr>
          <a:xfrm>
            <a:off x="572095" y="5335905"/>
            <a:ext cx="4253151" cy="237887"/>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443728"/>
                </a:solidFill>
                <a:latin typeface="Open Sans" pitchFamily="34" charset="0"/>
                <a:ea typeface="Open Sans" pitchFamily="34" charset="-122"/>
                <a:cs typeface="Open Sans" pitchFamily="34" charset="-120"/>
              </a:rPr>
              <a:t>Relentless focus on every child's needs and potential</a:t>
            </a:r>
            <a:endParaRPr lang="en-US" sz="1150" dirty="0"/>
          </a:p>
        </p:txBody>
      </p:sp>
      <p:sp>
        <p:nvSpPr>
          <p:cNvPr id="11" name="Text 8"/>
          <p:cNvSpPr/>
          <p:nvPr/>
        </p:nvSpPr>
        <p:spPr>
          <a:xfrm>
            <a:off x="572095" y="5707618"/>
            <a:ext cx="4253151" cy="237887"/>
          </a:xfrm>
          <a:prstGeom prst="rect">
            <a:avLst/>
          </a:prstGeom>
          <a:noFill/>
          <a:ln/>
        </p:spPr>
        <p:txBody>
          <a:bodyPr wrap="none" lIns="0" tIns="0" rIns="0" bIns="0" rtlCol="0" anchor="t"/>
          <a:lstStyle/>
          <a:p>
            <a:pPr marL="0" indent="0">
              <a:lnSpc>
                <a:spcPts val="1850"/>
              </a:lnSpc>
              <a:buNone/>
            </a:pPr>
            <a:endParaRPr lang="en-US" sz="1150" dirty="0"/>
          </a:p>
        </p:txBody>
      </p:sp>
      <p:sp>
        <p:nvSpPr>
          <p:cNvPr id="12" name="Text 9"/>
          <p:cNvSpPr/>
          <p:nvPr/>
        </p:nvSpPr>
        <p:spPr>
          <a:xfrm>
            <a:off x="5195530" y="2947749"/>
            <a:ext cx="1859042" cy="232291"/>
          </a:xfrm>
          <a:prstGeom prst="rect">
            <a:avLst/>
          </a:prstGeom>
          <a:noFill/>
          <a:ln/>
        </p:spPr>
        <p:txBody>
          <a:bodyPr wrap="none" lIns="0" tIns="0" rIns="0" bIns="0" rtlCol="0" anchor="t"/>
          <a:lstStyle/>
          <a:p>
            <a:pPr marL="0" indent="0">
              <a:lnSpc>
                <a:spcPts val="1800"/>
              </a:lnSpc>
              <a:buNone/>
            </a:pPr>
            <a:r>
              <a:rPr lang="en-US" sz="1450" b="1" dirty="0">
                <a:solidFill>
                  <a:srgbClr val="443728"/>
                </a:solidFill>
                <a:latin typeface="Crimson Pro Bold" pitchFamily="34" charset="0"/>
                <a:ea typeface="Crimson Pro Bold" pitchFamily="34" charset="-122"/>
                <a:cs typeface="Crimson Pro Bold" pitchFamily="34" charset="-120"/>
              </a:rPr>
              <a:t>Catholic Values</a:t>
            </a:r>
            <a:endParaRPr lang="en-US" sz="1450" dirty="0"/>
          </a:p>
        </p:txBody>
      </p:sp>
      <p:sp>
        <p:nvSpPr>
          <p:cNvPr id="13" name="Text 10"/>
          <p:cNvSpPr/>
          <p:nvPr/>
        </p:nvSpPr>
        <p:spPr>
          <a:xfrm>
            <a:off x="5195530" y="3328749"/>
            <a:ext cx="4253151" cy="1903095"/>
          </a:xfrm>
          <a:prstGeom prst="rect">
            <a:avLst/>
          </a:prstGeom>
          <a:noFill/>
          <a:ln/>
        </p:spPr>
        <p:txBody>
          <a:bodyPr wrap="square" lIns="0" tIns="0" rIns="0" bIns="0" rtlCol="0" anchor="t"/>
          <a:lstStyle/>
          <a:p>
            <a:pPr marL="0" indent="0">
              <a:lnSpc>
                <a:spcPts val="1850"/>
              </a:lnSpc>
              <a:buNone/>
            </a:pPr>
            <a:r>
              <a:rPr lang="en-US" sz="1150" dirty="0">
                <a:solidFill>
                  <a:srgbClr val="443728"/>
                </a:solidFill>
                <a:latin typeface="Open Sans" pitchFamily="34" charset="0"/>
                <a:ea typeface="Open Sans" pitchFamily="34" charset="-122"/>
                <a:cs typeface="Open Sans" pitchFamily="34" charset="-120"/>
              </a:rPr>
              <a:t>The Trust is a Catholic-based, child-centred MAT. We are founded on Catholic values which underpin every social, academic and pastoral relationship and the related behaviours which act as live witness to our Faith. Supported by these values, we seek to develop the characteristics of effective learners in our children so that, whatever their future holds, they can approach this with character, confidence, resilience and a Christ-centred moral compass.</a:t>
            </a:r>
            <a:endParaRPr lang="en-US" sz="1150" dirty="0"/>
          </a:p>
        </p:txBody>
      </p:sp>
      <p:sp>
        <p:nvSpPr>
          <p:cNvPr id="14" name="Text 11"/>
          <p:cNvSpPr/>
          <p:nvPr/>
        </p:nvSpPr>
        <p:spPr>
          <a:xfrm>
            <a:off x="9818965" y="2947749"/>
            <a:ext cx="2068711" cy="232291"/>
          </a:xfrm>
          <a:prstGeom prst="rect">
            <a:avLst/>
          </a:prstGeom>
          <a:noFill/>
          <a:ln/>
        </p:spPr>
        <p:txBody>
          <a:bodyPr wrap="none" lIns="0" tIns="0" rIns="0" bIns="0" rtlCol="0" anchor="t"/>
          <a:lstStyle/>
          <a:p>
            <a:pPr marL="0" indent="0">
              <a:lnSpc>
                <a:spcPts val="1800"/>
              </a:lnSpc>
              <a:buNone/>
            </a:pPr>
            <a:r>
              <a:rPr lang="en-US" sz="1450" b="1" dirty="0">
                <a:solidFill>
                  <a:srgbClr val="443728"/>
                </a:solidFill>
                <a:latin typeface="Crimson Pro Bold" pitchFamily="34" charset="0"/>
                <a:ea typeface="Crimson Pro Bold" pitchFamily="34" charset="-122"/>
                <a:cs typeface="Crimson Pro Bold" pitchFamily="34" charset="-120"/>
              </a:rPr>
              <a:t>Growth and Collaboration</a:t>
            </a:r>
            <a:endParaRPr lang="en-US" sz="1450" dirty="0"/>
          </a:p>
        </p:txBody>
      </p:sp>
      <p:sp>
        <p:nvSpPr>
          <p:cNvPr id="15" name="Text 12"/>
          <p:cNvSpPr/>
          <p:nvPr/>
        </p:nvSpPr>
        <p:spPr>
          <a:xfrm>
            <a:off x="9818965" y="3328749"/>
            <a:ext cx="4253151" cy="1427321"/>
          </a:xfrm>
          <a:prstGeom prst="rect">
            <a:avLst/>
          </a:prstGeom>
          <a:noFill/>
          <a:ln/>
        </p:spPr>
        <p:txBody>
          <a:bodyPr wrap="square" lIns="0" tIns="0" rIns="0" bIns="0" rtlCol="0" anchor="t"/>
          <a:lstStyle/>
          <a:p>
            <a:pPr marL="0" indent="0">
              <a:lnSpc>
                <a:spcPts val="1850"/>
              </a:lnSpc>
              <a:buNone/>
            </a:pPr>
            <a:r>
              <a:rPr lang="en-US" sz="1150" dirty="0">
                <a:solidFill>
                  <a:srgbClr val="443728"/>
                </a:solidFill>
                <a:latin typeface="Open Sans" pitchFamily="34" charset="0"/>
                <a:ea typeface="Open Sans" pitchFamily="34" charset="-122"/>
                <a:cs typeface="Open Sans" pitchFamily="34" charset="-120"/>
              </a:rPr>
              <a:t>The number of schools within our Trust is steadily growing. By September 2025, we will be 9 Primaries and 2 secondary schools including 6</a:t>
            </a:r>
            <a:r>
              <a:rPr lang="en-US" sz="1150" baseline="30000" dirty="0">
                <a:solidFill>
                  <a:srgbClr val="443728"/>
                </a:solidFill>
                <a:latin typeface="Open Sans" pitchFamily="34" charset="0"/>
                <a:ea typeface="Open Sans" pitchFamily="34" charset="-122"/>
                <a:cs typeface="Open Sans" pitchFamily="34" charset="-120"/>
              </a:rPr>
              <a:t>th</a:t>
            </a:r>
            <a:r>
              <a:rPr lang="en-US" sz="1150" dirty="0">
                <a:solidFill>
                  <a:srgbClr val="443728"/>
                </a:solidFill>
                <a:latin typeface="Open Sans" pitchFamily="34" charset="0"/>
                <a:ea typeface="Open Sans" pitchFamily="34" charset="-122"/>
                <a:cs typeface="Open Sans" pitchFamily="34" charset="-120"/>
              </a:rPr>
              <a:t> Forms under our stewardship. We pride ourselves upon collaboration and support for all our highly skilled committed headteachers. We are delighted that you are interested in joining our talented team.</a:t>
            </a:r>
            <a:endParaRPr lang="en-US" sz="1150" dirty="0"/>
          </a:p>
        </p:txBody>
      </p:sp>
      <p:sp>
        <p:nvSpPr>
          <p:cNvPr id="16" name="Text 13"/>
          <p:cNvSpPr/>
          <p:nvPr/>
        </p:nvSpPr>
        <p:spPr>
          <a:xfrm>
            <a:off x="570032" y="6025455"/>
            <a:ext cx="13486209" cy="237887"/>
          </a:xfrm>
          <a:prstGeom prst="rect">
            <a:avLst/>
          </a:prstGeom>
          <a:noFill/>
          <a:ln/>
        </p:spPr>
        <p:txBody>
          <a:bodyPr wrap="none" lIns="0" tIns="0" rIns="0" bIns="0" rtlCol="0" anchor="t"/>
          <a:lstStyle/>
          <a:p>
            <a:pPr marL="0" indent="0">
              <a:lnSpc>
                <a:spcPts val="1850"/>
              </a:lnSpc>
              <a:buNone/>
            </a:pPr>
            <a:r>
              <a:rPr lang="en-US" sz="1150" dirty="0">
                <a:solidFill>
                  <a:srgbClr val="443728"/>
                </a:solidFill>
                <a:latin typeface="Open Sans" pitchFamily="34" charset="0"/>
                <a:ea typeface="Open Sans" pitchFamily="34" charset="-122"/>
                <a:cs typeface="Open Sans" pitchFamily="34" charset="-120"/>
              </a:rPr>
              <a:t>Our aim is for every school within the Trust to have a reputation for excellence in their local communities and beyond.</a:t>
            </a:r>
            <a:endParaRPr lang="en-US" sz="1150" dirty="0"/>
          </a:p>
        </p:txBody>
      </p:sp>
      <p:sp>
        <p:nvSpPr>
          <p:cNvPr id="17" name="Text 14"/>
          <p:cNvSpPr/>
          <p:nvPr/>
        </p:nvSpPr>
        <p:spPr>
          <a:xfrm>
            <a:off x="570031" y="6463714"/>
            <a:ext cx="13486209" cy="237887"/>
          </a:xfrm>
          <a:prstGeom prst="rect">
            <a:avLst/>
          </a:prstGeom>
          <a:noFill/>
          <a:ln/>
        </p:spPr>
        <p:txBody>
          <a:bodyPr wrap="none" lIns="0" tIns="0" rIns="0" bIns="0" rtlCol="0" anchor="t"/>
          <a:lstStyle/>
          <a:p>
            <a:pPr marL="0" indent="0">
              <a:lnSpc>
                <a:spcPts val="1850"/>
              </a:lnSpc>
              <a:buNone/>
            </a:pPr>
            <a:r>
              <a:rPr lang="en-US" sz="1150" dirty="0">
                <a:solidFill>
                  <a:srgbClr val="443728"/>
                </a:solidFill>
                <a:latin typeface="Open Sans" pitchFamily="34" charset="0"/>
                <a:ea typeface="Open Sans" pitchFamily="34" charset="-122"/>
                <a:cs typeface="Open Sans" pitchFamily="34" charset="-120"/>
              </a:rPr>
              <a:t>Yours faithfully,</a:t>
            </a:r>
            <a:endParaRPr lang="en-US" sz="1150" dirty="0"/>
          </a:p>
        </p:txBody>
      </p:sp>
      <p:sp>
        <p:nvSpPr>
          <p:cNvPr id="18" name="Text 15"/>
          <p:cNvSpPr/>
          <p:nvPr/>
        </p:nvSpPr>
        <p:spPr>
          <a:xfrm>
            <a:off x="572095" y="6991518"/>
            <a:ext cx="13486209" cy="237887"/>
          </a:xfrm>
          <a:prstGeom prst="rect">
            <a:avLst/>
          </a:prstGeom>
          <a:noFill/>
          <a:ln/>
        </p:spPr>
        <p:txBody>
          <a:bodyPr wrap="none" lIns="0" tIns="0" rIns="0" bIns="0" rtlCol="0" anchor="t"/>
          <a:lstStyle/>
          <a:p>
            <a:pPr marL="0" indent="0">
              <a:lnSpc>
                <a:spcPts val="1850"/>
              </a:lnSpc>
              <a:buNone/>
            </a:pPr>
            <a:r>
              <a:rPr lang="en-US" sz="1150" b="1" dirty="0">
                <a:solidFill>
                  <a:srgbClr val="443728"/>
                </a:solidFill>
                <a:latin typeface="Open Sans" pitchFamily="34" charset="0"/>
                <a:ea typeface="Open Sans" pitchFamily="34" charset="-122"/>
                <a:cs typeface="Open Sans" pitchFamily="34" charset="-120"/>
              </a:rPr>
              <a:t>Flavio Vettese                                        Clare Clark</a:t>
            </a:r>
            <a:endParaRPr lang="en-US" sz="1150" dirty="0"/>
          </a:p>
        </p:txBody>
      </p:sp>
      <p:sp>
        <p:nvSpPr>
          <p:cNvPr id="19" name="Text 16"/>
          <p:cNvSpPr/>
          <p:nvPr/>
        </p:nvSpPr>
        <p:spPr>
          <a:xfrm>
            <a:off x="570030" y="7294839"/>
            <a:ext cx="13486209" cy="237887"/>
          </a:xfrm>
          <a:prstGeom prst="rect">
            <a:avLst/>
          </a:prstGeom>
          <a:noFill/>
          <a:ln/>
        </p:spPr>
        <p:txBody>
          <a:bodyPr wrap="none" lIns="0" tIns="0" rIns="0" bIns="0" rtlCol="0" anchor="t"/>
          <a:lstStyle/>
          <a:p>
            <a:pPr marL="0" indent="0">
              <a:lnSpc>
                <a:spcPts val="1850"/>
              </a:lnSpc>
              <a:buNone/>
            </a:pPr>
            <a:r>
              <a:rPr lang="en-US" sz="1150" dirty="0">
                <a:solidFill>
                  <a:srgbClr val="443728"/>
                </a:solidFill>
                <a:latin typeface="Open Sans" pitchFamily="34" charset="0"/>
                <a:ea typeface="Open Sans" pitchFamily="34" charset="-122"/>
                <a:cs typeface="Open Sans" pitchFamily="34" charset="-120"/>
              </a:rPr>
              <a:t> CEO                                                           Deputy CEO</a:t>
            </a:r>
            <a:endParaRPr lang="en-US" sz="1150" dirty="0"/>
          </a:p>
        </p:txBody>
      </p:sp>
      <p:pic>
        <p:nvPicPr>
          <p:cNvPr id="21" name="Picture 20">
            <a:extLst>
              <a:ext uri="{FF2B5EF4-FFF2-40B4-BE49-F238E27FC236}">
                <a16:creationId xmlns:a16="http://schemas.microsoft.com/office/drawing/2014/main" id="{A649DFF3-66F4-4C16-83A4-AC3E8B819272}"/>
              </a:ext>
            </a:extLst>
          </p:cNvPr>
          <p:cNvPicPr>
            <a:picLocks noChangeAspect="1"/>
          </p:cNvPicPr>
          <p:nvPr/>
        </p:nvPicPr>
        <p:blipFill>
          <a:blip r:embed="rId4"/>
          <a:stretch>
            <a:fillRect/>
          </a:stretch>
        </p:blipFill>
        <p:spPr>
          <a:xfrm>
            <a:off x="1828684" y="7043181"/>
            <a:ext cx="869986" cy="914400"/>
          </a:xfrm>
          <a:prstGeom prst="rect">
            <a:avLst/>
          </a:prstGeom>
        </p:spPr>
      </p:pic>
      <p:pic>
        <p:nvPicPr>
          <p:cNvPr id="23" name="Picture 22">
            <a:extLst>
              <a:ext uri="{FF2B5EF4-FFF2-40B4-BE49-F238E27FC236}">
                <a16:creationId xmlns:a16="http://schemas.microsoft.com/office/drawing/2014/main" id="{B79751EE-E522-4969-A71C-0F22655CDC29}"/>
              </a:ext>
            </a:extLst>
          </p:cNvPr>
          <p:cNvPicPr>
            <a:picLocks noChangeAspect="1"/>
          </p:cNvPicPr>
          <p:nvPr/>
        </p:nvPicPr>
        <p:blipFill>
          <a:blip r:embed="rId5"/>
          <a:stretch>
            <a:fillRect/>
          </a:stretch>
        </p:blipFill>
        <p:spPr>
          <a:xfrm>
            <a:off x="4227967" y="7004922"/>
            <a:ext cx="967563" cy="94823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0">
            <a:extLst>
              <a:ext uri="{FF2B5EF4-FFF2-40B4-BE49-F238E27FC236}">
                <a16:creationId xmlns:a16="http://schemas.microsoft.com/office/drawing/2014/main" id="{74FAA28B-6CC1-4B02-9809-BC53B6750C5E}"/>
              </a:ext>
            </a:extLst>
          </p:cNvPr>
          <p:cNvSpPr/>
          <p:nvPr/>
        </p:nvSpPr>
        <p:spPr>
          <a:xfrm>
            <a:off x="591297" y="407194"/>
            <a:ext cx="2943701" cy="192881"/>
          </a:xfrm>
          <a:prstGeom prst="rect">
            <a:avLst/>
          </a:prstGeom>
          <a:noFill/>
          <a:ln/>
        </p:spPr>
        <p:txBody>
          <a:bodyPr wrap="none" lIns="0" tIns="0" rIns="0" bIns="0" rtlCol="0" anchor="t"/>
          <a:lstStyle/>
          <a:p>
            <a:pPr marL="0" indent="0">
              <a:lnSpc>
                <a:spcPts val="1500"/>
              </a:lnSpc>
              <a:buNone/>
            </a:pPr>
            <a:r>
              <a:rPr lang="en-US" sz="2000" b="1" dirty="0">
                <a:solidFill>
                  <a:srgbClr val="443728"/>
                </a:solidFill>
                <a:latin typeface="Crimson Pro Bold" pitchFamily="34" charset="0"/>
                <a:ea typeface="Crimson Pro Bold" pitchFamily="34" charset="-122"/>
                <a:cs typeface="Crimson Pro Bold" pitchFamily="34" charset="-120"/>
              </a:rPr>
              <a:t>What our children and families say about us: </a:t>
            </a:r>
            <a:endParaRPr lang="en-US" sz="2000" dirty="0"/>
          </a:p>
        </p:txBody>
      </p:sp>
      <p:sp>
        <p:nvSpPr>
          <p:cNvPr id="11" name="TextBox 10">
            <a:extLst>
              <a:ext uri="{FF2B5EF4-FFF2-40B4-BE49-F238E27FC236}">
                <a16:creationId xmlns:a16="http://schemas.microsoft.com/office/drawing/2014/main" id="{969C25C7-0673-44FD-BE3D-7A95BEAF53AA}"/>
              </a:ext>
            </a:extLst>
          </p:cNvPr>
          <p:cNvSpPr txBox="1"/>
          <p:nvPr/>
        </p:nvSpPr>
        <p:spPr>
          <a:xfrm>
            <a:off x="591297" y="1010093"/>
            <a:ext cx="7094017" cy="915892"/>
          </a:xfrm>
          <a:prstGeom prst="rect">
            <a:avLst/>
          </a:prstGeom>
          <a:noFill/>
        </p:spPr>
        <p:txBody>
          <a:bodyPr wrap="square">
            <a:spAutoFit/>
          </a:bodyPr>
          <a:lstStyle/>
          <a:p>
            <a:pPr marL="0" marR="0" lvl="0" indent="0" algn="l" defTabSz="914400" rtl="0" eaLnBrk="1" fontAlgn="auto" latinLnBrk="0" hangingPunct="1">
              <a:lnSpc>
                <a:spcPts val="155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3728"/>
                </a:solidFill>
                <a:effectLst/>
                <a:uLnTx/>
                <a:uFillTx/>
                <a:latin typeface="Crimson Pro Bold"/>
                <a:ea typeface="Open Sans" pitchFamily="34" charset="-122"/>
                <a:cs typeface="Open Sans" pitchFamily="34" charset="-120"/>
              </a:rPr>
              <a:t>Our Governors met with our year 6 students in July 2024 to complete exit interviews</a:t>
            </a:r>
            <a:endParaRPr lang="en-US" sz="1600" dirty="0">
              <a:solidFill>
                <a:srgbClr val="443728"/>
              </a:solidFill>
              <a:latin typeface="Crimson Pro Bold"/>
              <a:ea typeface="Open Sans" pitchFamily="34" charset="-122"/>
              <a:cs typeface="Open Sans" pitchFamily="34" charset="-120"/>
            </a:endParaRPr>
          </a:p>
          <a:p>
            <a:pPr marL="0" marR="0" lvl="0" indent="0" algn="l" defTabSz="914400" rtl="0" eaLnBrk="1" fontAlgn="auto" latinLnBrk="0" hangingPunct="1">
              <a:lnSpc>
                <a:spcPts val="1550"/>
              </a:lnSpc>
              <a:spcBef>
                <a:spcPts val="0"/>
              </a:spcBef>
              <a:spcAft>
                <a:spcPts val="0"/>
              </a:spcAft>
              <a:buClrTx/>
              <a:buSzTx/>
              <a:buFontTx/>
              <a:buNone/>
              <a:tabLst/>
              <a:defRPr/>
            </a:pPr>
            <a:endParaRPr kumimoji="0" lang="en-US" sz="950" b="0" i="0" u="none" strike="noStrike" kern="1200" cap="none" spc="0" normalizeH="0" baseline="0" noProof="0" dirty="0">
              <a:ln>
                <a:noFill/>
              </a:ln>
              <a:solidFill>
                <a:srgbClr val="443728"/>
              </a:solidFill>
              <a:effectLst/>
              <a:uLnTx/>
              <a:uFillTx/>
              <a:latin typeface="Open Sans" pitchFamily="34" charset="0"/>
              <a:ea typeface="Open Sans" pitchFamily="34" charset="-122"/>
              <a:cs typeface="Open Sans" pitchFamily="34" charset="-120"/>
            </a:endParaRPr>
          </a:p>
          <a:p>
            <a:pPr marL="0" marR="0" lvl="0" indent="0" algn="l" defTabSz="914400" rtl="0" eaLnBrk="1" fontAlgn="auto" latinLnBrk="0" hangingPunct="1">
              <a:lnSpc>
                <a:spcPts val="155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3728"/>
                </a:solidFill>
                <a:effectLst/>
                <a:uLnTx/>
                <a:uFillTx/>
                <a:latin typeface="Crimson Pro Bold"/>
                <a:ea typeface="Open Sans" pitchFamily="34" charset="-122"/>
                <a:cs typeface="Open Sans" pitchFamily="34" charset="-120"/>
              </a:rPr>
              <a:t>The children were asked to summarise their experience of school:</a:t>
            </a:r>
            <a:endParaRPr kumimoji="0" lang="en-US" sz="1600" b="0" i="0" u="none" strike="noStrike" kern="1200" cap="none" spc="0" normalizeH="0" baseline="0" noProof="0" dirty="0">
              <a:ln>
                <a:noFill/>
              </a:ln>
              <a:solidFill>
                <a:prstClr val="black"/>
              </a:solidFill>
              <a:effectLst/>
              <a:uLnTx/>
              <a:uFillTx/>
              <a:latin typeface="Crimson Pro Bold"/>
            </a:endParaRPr>
          </a:p>
        </p:txBody>
      </p:sp>
      <p:pic>
        <p:nvPicPr>
          <p:cNvPr id="13" name="Picture 12">
            <a:extLst>
              <a:ext uri="{FF2B5EF4-FFF2-40B4-BE49-F238E27FC236}">
                <a16:creationId xmlns:a16="http://schemas.microsoft.com/office/drawing/2014/main" id="{740CF206-8A7A-4A62-98CF-565F352E9A10}"/>
              </a:ext>
            </a:extLst>
          </p:cNvPr>
          <p:cNvPicPr>
            <a:picLocks noChangeAspect="1"/>
          </p:cNvPicPr>
          <p:nvPr/>
        </p:nvPicPr>
        <p:blipFill>
          <a:blip r:embed="rId2"/>
          <a:stretch>
            <a:fillRect/>
          </a:stretch>
        </p:blipFill>
        <p:spPr>
          <a:xfrm>
            <a:off x="747759" y="2122665"/>
            <a:ext cx="3105783" cy="4767991"/>
          </a:xfrm>
          <a:prstGeom prst="rect">
            <a:avLst/>
          </a:prstGeom>
        </p:spPr>
      </p:pic>
      <p:sp>
        <p:nvSpPr>
          <p:cNvPr id="15" name="TextBox 14">
            <a:extLst>
              <a:ext uri="{FF2B5EF4-FFF2-40B4-BE49-F238E27FC236}">
                <a16:creationId xmlns:a16="http://schemas.microsoft.com/office/drawing/2014/main" id="{ADEBC25B-A57C-4987-96EF-BABC7BDAB531}"/>
              </a:ext>
            </a:extLst>
          </p:cNvPr>
          <p:cNvSpPr txBox="1"/>
          <p:nvPr/>
        </p:nvSpPr>
        <p:spPr>
          <a:xfrm>
            <a:off x="7543800" y="738791"/>
            <a:ext cx="7315200" cy="290721"/>
          </a:xfrm>
          <a:prstGeom prst="rect">
            <a:avLst/>
          </a:prstGeom>
          <a:noFill/>
        </p:spPr>
        <p:txBody>
          <a:bodyPr wrap="square">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3728"/>
                </a:solidFill>
                <a:effectLst/>
                <a:uLnTx/>
                <a:uFillTx/>
                <a:latin typeface="Crimson Pro Bold" pitchFamily="34" charset="0"/>
                <a:ea typeface="Crimson Pro Bold" pitchFamily="34" charset="-122"/>
                <a:cs typeface="Crimson Pro Bold" pitchFamily="34" charset="-120"/>
              </a:rPr>
              <a:t>Parent Survey Feedback</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AB454DE-80ED-4BED-A574-D013CDE86E4A}"/>
              </a:ext>
            </a:extLst>
          </p:cNvPr>
          <p:cNvSpPr txBox="1"/>
          <p:nvPr/>
        </p:nvSpPr>
        <p:spPr>
          <a:xfrm>
            <a:off x="7217229" y="1084908"/>
            <a:ext cx="7315200" cy="502702"/>
          </a:xfrm>
          <a:prstGeom prst="rect">
            <a:avLst/>
          </a:prstGeom>
          <a:noFill/>
        </p:spPr>
        <p:txBody>
          <a:bodyPr wrap="square">
            <a:spAutoFit/>
          </a:bodyPr>
          <a:lstStyle/>
          <a:p>
            <a:pPr marL="342900" marR="0" lvl="0" indent="-342900" algn="l" defTabSz="914400" rtl="0" eaLnBrk="1" fontAlgn="auto" latinLnBrk="0" hangingPunct="1">
              <a:lnSpc>
                <a:spcPts val="1550"/>
              </a:lnSpc>
              <a:spcBef>
                <a:spcPts val="0"/>
              </a:spcBef>
              <a:spcAft>
                <a:spcPts val="0"/>
              </a:spcAft>
              <a:buClrTx/>
              <a:buSzPct val="100000"/>
              <a:buFontTx/>
              <a:buChar char="•"/>
              <a:tabLst/>
              <a:defRPr/>
            </a:pPr>
            <a:r>
              <a:rPr kumimoji="0" lang="en-US" sz="1400" b="0" i="0" u="none" strike="noStrike" kern="1200" cap="none" spc="0" normalizeH="0" baseline="0" noProof="0" dirty="0">
                <a:ln>
                  <a:noFill/>
                </a:ln>
                <a:solidFill>
                  <a:srgbClr val="443728"/>
                </a:solidFill>
                <a:effectLst/>
                <a:uLnTx/>
                <a:uFillTx/>
                <a:latin typeface="Crimson Pro Bold"/>
                <a:ea typeface="Open Sans" pitchFamily="34" charset="-122"/>
                <a:cs typeface="Open Sans" pitchFamily="34" charset="-120"/>
              </a:rPr>
              <a:t>"The pupils are well behaved, happy and kind. There is a large range of extra curricular activities to choose from. Children are supported in their personal development."</a:t>
            </a:r>
            <a:endParaRPr kumimoji="0" lang="en-US" sz="1400" b="0" i="0" u="none" strike="noStrike" kern="1200" cap="none" spc="0" normalizeH="0" baseline="0" noProof="0" dirty="0">
              <a:ln>
                <a:noFill/>
              </a:ln>
              <a:solidFill>
                <a:prstClr val="black"/>
              </a:solidFill>
              <a:effectLst/>
              <a:uLnTx/>
              <a:uFillTx/>
              <a:latin typeface="Crimson Pro Bold"/>
            </a:endParaRPr>
          </a:p>
        </p:txBody>
      </p:sp>
      <p:sp>
        <p:nvSpPr>
          <p:cNvPr id="19" name="TextBox 18">
            <a:extLst>
              <a:ext uri="{FF2B5EF4-FFF2-40B4-BE49-F238E27FC236}">
                <a16:creationId xmlns:a16="http://schemas.microsoft.com/office/drawing/2014/main" id="{0B6C916A-D7EF-43DF-B1EB-1EEC4BD3D2D5}"/>
              </a:ext>
            </a:extLst>
          </p:cNvPr>
          <p:cNvSpPr txBox="1"/>
          <p:nvPr/>
        </p:nvSpPr>
        <p:spPr>
          <a:xfrm>
            <a:off x="7217229" y="1683435"/>
            <a:ext cx="7315200" cy="502702"/>
          </a:xfrm>
          <a:prstGeom prst="rect">
            <a:avLst/>
          </a:prstGeom>
          <a:noFill/>
        </p:spPr>
        <p:txBody>
          <a:bodyPr wrap="square">
            <a:spAutoFit/>
          </a:bodyPr>
          <a:lstStyle/>
          <a:p>
            <a:pPr marL="342900" marR="0" lvl="0" indent="-342900" algn="l" defTabSz="914400" rtl="0" eaLnBrk="1" fontAlgn="auto" latinLnBrk="0" hangingPunct="1">
              <a:lnSpc>
                <a:spcPts val="1550"/>
              </a:lnSpc>
              <a:spcBef>
                <a:spcPts val="0"/>
              </a:spcBef>
              <a:spcAft>
                <a:spcPts val="0"/>
              </a:spcAft>
              <a:buClrTx/>
              <a:buSzPct val="100000"/>
              <a:buFontTx/>
              <a:buChar char="•"/>
              <a:tabLst/>
              <a:defRPr/>
            </a:pPr>
            <a:r>
              <a:rPr kumimoji="0" lang="en-US" sz="1400" b="0" i="0" u="none" strike="noStrike" kern="1200" cap="none" spc="0" normalizeH="0" baseline="0" noProof="0" dirty="0">
                <a:ln>
                  <a:noFill/>
                </a:ln>
                <a:solidFill>
                  <a:srgbClr val="443728"/>
                </a:solidFill>
                <a:effectLst/>
                <a:uLnTx/>
                <a:uFillTx/>
                <a:latin typeface="Crimson Pro Bold"/>
                <a:ea typeface="Open Sans" pitchFamily="34" charset="-122"/>
                <a:cs typeface="Open Sans" pitchFamily="34" charset="-120"/>
              </a:rPr>
              <a:t>"We have good experiences with the teachers. They really care and show an interest in my child's progress and development."</a:t>
            </a:r>
            <a:endParaRPr kumimoji="0" lang="en-US" sz="1400" b="0" i="0" u="none" strike="noStrike" kern="1200" cap="none" spc="0" normalizeH="0" baseline="0" noProof="0" dirty="0">
              <a:ln>
                <a:noFill/>
              </a:ln>
              <a:solidFill>
                <a:prstClr val="black"/>
              </a:solidFill>
              <a:effectLst/>
              <a:uLnTx/>
              <a:uFillTx/>
              <a:latin typeface="Crimson Pro Bold"/>
            </a:endParaRPr>
          </a:p>
        </p:txBody>
      </p:sp>
      <p:sp>
        <p:nvSpPr>
          <p:cNvPr id="21" name="TextBox 20">
            <a:extLst>
              <a:ext uri="{FF2B5EF4-FFF2-40B4-BE49-F238E27FC236}">
                <a16:creationId xmlns:a16="http://schemas.microsoft.com/office/drawing/2014/main" id="{77480EF6-7C61-4D71-8767-7B7DD644CFE3}"/>
              </a:ext>
            </a:extLst>
          </p:cNvPr>
          <p:cNvSpPr txBox="1"/>
          <p:nvPr/>
        </p:nvSpPr>
        <p:spPr>
          <a:xfrm>
            <a:off x="7217229" y="2196615"/>
            <a:ext cx="7315200" cy="502702"/>
          </a:xfrm>
          <a:prstGeom prst="rect">
            <a:avLst/>
          </a:prstGeom>
          <a:noFill/>
        </p:spPr>
        <p:txBody>
          <a:bodyPr wrap="square">
            <a:spAutoFit/>
          </a:bodyPr>
          <a:lstStyle/>
          <a:p>
            <a:pPr marL="342900" marR="0" lvl="0" indent="-342900" algn="l" defTabSz="914400" rtl="0" eaLnBrk="1" fontAlgn="auto" latinLnBrk="0" hangingPunct="1">
              <a:lnSpc>
                <a:spcPts val="1550"/>
              </a:lnSpc>
              <a:spcBef>
                <a:spcPts val="0"/>
              </a:spcBef>
              <a:spcAft>
                <a:spcPts val="0"/>
              </a:spcAft>
              <a:buClrTx/>
              <a:buSzPct val="100000"/>
              <a:buFontTx/>
              <a:buChar char="•"/>
              <a:tabLst/>
              <a:defRPr/>
            </a:pPr>
            <a:r>
              <a:rPr kumimoji="0" lang="en-US" sz="1400" b="0" i="0" u="none" strike="noStrike" kern="1200" cap="none" spc="0" normalizeH="0" baseline="0" noProof="0" dirty="0">
                <a:ln>
                  <a:noFill/>
                </a:ln>
                <a:solidFill>
                  <a:srgbClr val="443728"/>
                </a:solidFill>
                <a:effectLst/>
                <a:uLnTx/>
                <a:uFillTx/>
                <a:latin typeface="Crimson Pro Bold"/>
                <a:ea typeface="Open Sans" pitchFamily="34" charset="-122"/>
                <a:cs typeface="Open Sans" pitchFamily="34" charset="-120"/>
              </a:rPr>
              <a:t>"Everyone is lovely, my daughter's teachers are amazing, working together for my daughter to have a perfect knowledge, education and faith."</a:t>
            </a:r>
            <a:endParaRPr kumimoji="0" lang="en-US" sz="1400" b="0" i="0" u="none" strike="noStrike" kern="1200" cap="none" spc="0" normalizeH="0" baseline="0" noProof="0" dirty="0">
              <a:ln>
                <a:noFill/>
              </a:ln>
              <a:solidFill>
                <a:prstClr val="black"/>
              </a:solidFill>
              <a:effectLst/>
              <a:uLnTx/>
              <a:uFillTx/>
              <a:latin typeface="Crimson Pro Bold"/>
            </a:endParaRPr>
          </a:p>
        </p:txBody>
      </p:sp>
      <p:sp>
        <p:nvSpPr>
          <p:cNvPr id="23" name="TextBox 22">
            <a:extLst>
              <a:ext uri="{FF2B5EF4-FFF2-40B4-BE49-F238E27FC236}">
                <a16:creationId xmlns:a16="http://schemas.microsoft.com/office/drawing/2014/main" id="{3F4321AA-B714-4DE7-BDCB-58F424CF3500}"/>
              </a:ext>
            </a:extLst>
          </p:cNvPr>
          <p:cNvSpPr txBox="1"/>
          <p:nvPr/>
        </p:nvSpPr>
        <p:spPr>
          <a:xfrm>
            <a:off x="7217229" y="2828567"/>
            <a:ext cx="7315200" cy="502702"/>
          </a:xfrm>
          <a:prstGeom prst="rect">
            <a:avLst/>
          </a:prstGeom>
          <a:noFill/>
        </p:spPr>
        <p:txBody>
          <a:bodyPr wrap="square">
            <a:spAutoFit/>
          </a:bodyPr>
          <a:lstStyle/>
          <a:p>
            <a:pPr marL="342900" marR="0" lvl="0" indent="-342900" algn="l" defTabSz="914400" rtl="0" eaLnBrk="1" fontAlgn="auto" latinLnBrk="0" hangingPunct="1">
              <a:lnSpc>
                <a:spcPts val="1550"/>
              </a:lnSpc>
              <a:spcBef>
                <a:spcPts val="0"/>
              </a:spcBef>
              <a:spcAft>
                <a:spcPts val="0"/>
              </a:spcAft>
              <a:buClrTx/>
              <a:buSzPct val="100000"/>
              <a:buFontTx/>
              <a:buChar char="•"/>
              <a:tabLst/>
              <a:defRPr/>
            </a:pPr>
            <a:r>
              <a:rPr kumimoji="0" lang="en-US" sz="1400" b="0" i="0" u="none" strike="noStrike" kern="1200" cap="none" spc="0" normalizeH="0" baseline="0" noProof="0" dirty="0">
                <a:ln>
                  <a:noFill/>
                </a:ln>
                <a:solidFill>
                  <a:srgbClr val="443728"/>
                </a:solidFill>
                <a:effectLst/>
                <a:uLnTx/>
                <a:uFillTx/>
                <a:latin typeface="Crimson Pro Bold"/>
                <a:ea typeface="Open Sans" pitchFamily="34" charset="-122"/>
                <a:cs typeface="Open Sans" pitchFamily="34" charset="-120"/>
              </a:rPr>
              <a:t>"Great communication, good curriculum, caring teachers and staff. Thank you. As a Catholic School, the school supports my child to practice their faith."</a:t>
            </a:r>
            <a:endParaRPr kumimoji="0" lang="en-US" sz="1400" b="0" i="0" u="none" strike="noStrike" kern="1200" cap="none" spc="0" normalizeH="0" baseline="0" noProof="0" dirty="0">
              <a:ln>
                <a:noFill/>
              </a:ln>
              <a:solidFill>
                <a:prstClr val="black"/>
              </a:solidFill>
              <a:effectLst/>
              <a:uLnTx/>
              <a:uFillTx/>
              <a:latin typeface="Crimson Pro Bold"/>
            </a:endParaRPr>
          </a:p>
        </p:txBody>
      </p:sp>
      <p:sp>
        <p:nvSpPr>
          <p:cNvPr id="25" name="TextBox 24">
            <a:extLst>
              <a:ext uri="{FF2B5EF4-FFF2-40B4-BE49-F238E27FC236}">
                <a16:creationId xmlns:a16="http://schemas.microsoft.com/office/drawing/2014/main" id="{CC2897D2-1AFA-4B52-992B-C2DCA97285AF}"/>
              </a:ext>
            </a:extLst>
          </p:cNvPr>
          <p:cNvSpPr txBox="1"/>
          <p:nvPr/>
        </p:nvSpPr>
        <p:spPr>
          <a:xfrm>
            <a:off x="7217229" y="3451743"/>
            <a:ext cx="7315200" cy="502702"/>
          </a:xfrm>
          <a:prstGeom prst="rect">
            <a:avLst/>
          </a:prstGeom>
          <a:noFill/>
        </p:spPr>
        <p:txBody>
          <a:bodyPr wrap="square">
            <a:spAutoFit/>
          </a:bodyPr>
          <a:lstStyle/>
          <a:p>
            <a:pPr marL="342900" marR="0" lvl="0" indent="-342900" algn="l" defTabSz="914400" rtl="0" eaLnBrk="1" fontAlgn="auto" latinLnBrk="0" hangingPunct="1">
              <a:lnSpc>
                <a:spcPts val="1550"/>
              </a:lnSpc>
              <a:spcBef>
                <a:spcPts val="0"/>
              </a:spcBef>
              <a:spcAft>
                <a:spcPts val="0"/>
              </a:spcAft>
              <a:buClrTx/>
              <a:buSzPct val="100000"/>
              <a:buFontTx/>
              <a:buChar char="•"/>
              <a:tabLst/>
              <a:defRPr/>
            </a:pPr>
            <a:r>
              <a:rPr kumimoji="0" lang="en-US" sz="1400" b="0" i="0" u="none" strike="noStrike" kern="1200" cap="none" spc="0" normalizeH="0" baseline="0" noProof="0" dirty="0">
                <a:ln>
                  <a:noFill/>
                </a:ln>
                <a:solidFill>
                  <a:srgbClr val="443728"/>
                </a:solidFill>
                <a:effectLst/>
                <a:uLnTx/>
                <a:uFillTx/>
                <a:latin typeface="Crimson Pro Bold"/>
                <a:ea typeface="Open Sans" pitchFamily="34" charset="-122"/>
                <a:cs typeface="Open Sans" pitchFamily="34" charset="-120"/>
              </a:rPr>
              <a:t>"Tailored learning to child abilities. SendCo circuits are enjoyed. Teacher present at school end and will let you know snips of school day if she feels you should know."</a:t>
            </a:r>
            <a:endParaRPr kumimoji="0" lang="en-US" sz="1400" b="0" i="0" u="none" strike="noStrike" kern="1200" cap="none" spc="0" normalizeH="0" baseline="0" noProof="0" dirty="0">
              <a:ln>
                <a:noFill/>
              </a:ln>
              <a:solidFill>
                <a:prstClr val="black"/>
              </a:solidFill>
              <a:effectLst/>
              <a:uLnTx/>
              <a:uFillTx/>
              <a:latin typeface="Crimson Pro Bold"/>
            </a:endParaRPr>
          </a:p>
        </p:txBody>
      </p:sp>
      <p:sp>
        <p:nvSpPr>
          <p:cNvPr id="27" name="TextBox 26">
            <a:extLst>
              <a:ext uri="{FF2B5EF4-FFF2-40B4-BE49-F238E27FC236}">
                <a16:creationId xmlns:a16="http://schemas.microsoft.com/office/drawing/2014/main" id="{6DEF7FAC-E565-4B6B-93D9-0375EBCFAFAE}"/>
              </a:ext>
            </a:extLst>
          </p:cNvPr>
          <p:cNvSpPr txBox="1"/>
          <p:nvPr/>
        </p:nvSpPr>
        <p:spPr>
          <a:xfrm>
            <a:off x="7315200" y="4046578"/>
            <a:ext cx="7315200" cy="307777"/>
          </a:xfrm>
          <a:prstGeom prst="rect">
            <a:avLst/>
          </a:prstGeom>
          <a:noFill/>
        </p:spPr>
        <p:txBody>
          <a:bodyPr wrap="square">
            <a:spAutoFit/>
          </a:bodyPr>
          <a:lstStyle/>
          <a:p>
            <a:pPr marL="171450" indent="-171450">
              <a:buFont typeface="Arial" panose="020B0604020202020204" pitchFamily="34" charset="0"/>
              <a:buChar char="•"/>
            </a:pPr>
            <a:r>
              <a:rPr kumimoji="0" lang="en-US" sz="950" b="0" i="0" u="none" strike="noStrike" kern="1200" cap="none" spc="0" normalizeH="0" baseline="0" noProof="0" dirty="0">
                <a:ln>
                  <a:noFill/>
                </a:ln>
                <a:solidFill>
                  <a:srgbClr val="443728"/>
                </a:solidFill>
                <a:effectLst/>
                <a:uLnTx/>
                <a:uFillTx/>
                <a:latin typeface="Open Sans" pitchFamily="34" charset="0"/>
                <a:ea typeface="Open Sans" pitchFamily="34" charset="-122"/>
                <a:cs typeface="Open Sans" pitchFamily="34" charset="-120"/>
              </a:rPr>
              <a:t>   “ </a:t>
            </a:r>
            <a:r>
              <a:rPr kumimoji="0" lang="en-US" sz="1400" b="0" i="0" u="none" strike="noStrike" kern="1200" cap="none" spc="0" normalizeH="0" baseline="0" noProof="0" dirty="0">
                <a:ln>
                  <a:noFill/>
                </a:ln>
                <a:solidFill>
                  <a:srgbClr val="443728"/>
                </a:solidFill>
                <a:effectLst/>
                <a:uLnTx/>
                <a:uFillTx/>
                <a:latin typeface="Crimson Pro Bold"/>
                <a:ea typeface="Open Sans" pitchFamily="34" charset="-122"/>
                <a:cs typeface="Open Sans" pitchFamily="34" charset="-120"/>
              </a:rPr>
              <a:t>School communication with parents, teachers are nice, I love the school</a:t>
            </a:r>
            <a:r>
              <a:rPr kumimoji="0" lang="en-US" sz="950" b="0" i="0" u="none" strike="noStrike" kern="1200" cap="none" spc="0" normalizeH="0" baseline="0" noProof="0" dirty="0">
                <a:ln>
                  <a:noFill/>
                </a:ln>
                <a:solidFill>
                  <a:srgbClr val="443728"/>
                </a:solidFill>
                <a:effectLst/>
                <a:uLnTx/>
                <a:uFillTx/>
                <a:latin typeface="Open Sans" pitchFamily="34" charset="0"/>
                <a:ea typeface="Open Sans" pitchFamily="34" charset="-122"/>
                <a:cs typeface="Open Sans" pitchFamily="34" charset="-120"/>
              </a:rPr>
              <a:t>”</a:t>
            </a:r>
            <a:endParaRPr lang="en-GB" dirty="0"/>
          </a:p>
        </p:txBody>
      </p:sp>
      <p:sp>
        <p:nvSpPr>
          <p:cNvPr id="29" name="TextBox 28">
            <a:extLst>
              <a:ext uri="{FF2B5EF4-FFF2-40B4-BE49-F238E27FC236}">
                <a16:creationId xmlns:a16="http://schemas.microsoft.com/office/drawing/2014/main" id="{7F9F96D6-C511-4E47-B8F9-8F54904BD878}"/>
              </a:ext>
            </a:extLst>
          </p:cNvPr>
          <p:cNvSpPr txBox="1"/>
          <p:nvPr/>
        </p:nvSpPr>
        <p:spPr>
          <a:xfrm>
            <a:off x="857112" y="1273212"/>
            <a:ext cx="7315200" cy="277255"/>
          </a:xfrm>
          <a:prstGeom prst="rect">
            <a:avLst/>
          </a:prstGeom>
          <a:noFill/>
        </p:spPr>
        <p:txBody>
          <a:bodyPr wrap="square">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3728"/>
                </a:solidFill>
                <a:effectLst/>
                <a:uLnTx/>
                <a:uFillTx/>
                <a:latin typeface="Crimson Pro Bold" pitchFamily="34" charset="0"/>
                <a:ea typeface="Crimson Pro Bold" pitchFamily="34" charset="-122"/>
                <a:cs typeface="Crimson Pro Bold" pitchFamily="34" charset="-120"/>
              </a:rPr>
              <a:t>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 3">
            <a:extLst>
              <a:ext uri="{FF2B5EF4-FFF2-40B4-BE49-F238E27FC236}">
                <a16:creationId xmlns:a16="http://schemas.microsoft.com/office/drawing/2014/main" id="{804FDC87-D68E-4EC7-8735-B9A9180D07FE}"/>
              </a:ext>
            </a:extLst>
          </p:cNvPr>
          <p:cNvSpPr/>
          <p:nvPr/>
        </p:nvSpPr>
        <p:spPr>
          <a:xfrm>
            <a:off x="6781800" y="390000"/>
            <a:ext cx="13486209" cy="197525"/>
          </a:xfrm>
          <a:prstGeom prst="rect">
            <a:avLst/>
          </a:prstGeom>
          <a:noFill/>
          <a:ln/>
        </p:spPr>
        <p:txBody>
          <a:bodyPr wrap="none" lIns="0" tIns="0" rIns="0" bIns="0" rtlCol="0" anchor="t"/>
          <a:lstStyle/>
          <a:p>
            <a:pPr marL="0" indent="0">
              <a:lnSpc>
                <a:spcPts val="1550"/>
              </a:lnSpc>
              <a:buNone/>
            </a:pPr>
            <a:r>
              <a:rPr lang="en-US" sz="2000" b="1" dirty="0">
                <a:solidFill>
                  <a:srgbClr val="443728"/>
                </a:solidFill>
                <a:latin typeface="Crimson Pro Bold"/>
                <a:ea typeface="Open Sans" pitchFamily="34" charset="-122"/>
                <a:cs typeface="Open Sans" pitchFamily="34" charset="-120"/>
              </a:rPr>
              <a:t>In our Annual Parent Survey and SEND Parent Survey 2024, we were told</a:t>
            </a:r>
            <a:r>
              <a:rPr lang="en-US" sz="950" dirty="0">
                <a:solidFill>
                  <a:srgbClr val="443728"/>
                </a:solidFill>
                <a:latin typeface="Open Sans" pitchFamily="34" charset="0"/>
                <a:ea typeface="Open Sans" pitchFamily="34" charset="-122"/>
                <a:cs typeface="Open Sans" pitchFamily="34" charset="-120"/>
              </a:rPr>
              <a:t>:</a:t>
            </a:r>
            <a:endParaRPr lang="en-US" sz="950" dirty="0"/>
          </a:p>
        </p:txBody>
      </p:sp>
      <p:sp>
        <p:nvSpPr>
          <p:cNvPr id="32" name="TextBox 31">
            <a:extLst>
              <a:ext uri="{FF2B5EF4-FFF2-40B4-BE49-F238E27FC236}">
                <a16:creationId xmlns:a16="http://schemas.microsoft.com/office/drawing/2014/main" id="{407A9B81-8A31-4C3A-81D3-3C6B5AC54437}"/>
              </a:ext>
            </a:extLst>
          </p:cNvPr>
          <p:cNvSpPr txBox="1"/>
          <p:nvPr/>
        </p:nvSpPr>
        <p:spPr>
          <a:xfrm>
            <a:off x="4724400" y="4645105"/>
            <a:ext cx="10455728" cy="290721"/>
          </a:xfrm>
          <a:prstGeom prst="rect">
            <a:avLst/>
          </a:prstGeom>
          <a:noFill/>
        </p:spPr>
        <p:txBody>
          <a:bodyPr wrap="square">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en-US" sz="1600" b="1" dirty="0">
                <a:solidFill>
                  <a:srgbClr val="443728"/>
                </a:solidFill>
                <a:latin typeface="Crimson Pro Bold" pitchFamily="34" charset="0"/>
                <a:ea typeface="Crimson Pro Bold" pitchFamily="34" charset="-122"/>
                <a:cs typeface="Crimson Pro Bold" pitchFamily="34" charset="-120"/>
              </a:rPr>
              <a:t>SEND </a:t>
            </a:r>
            <a:r>
              <a:rPr kumimoji="0" lang="en-US" sz="1600" b="1" i="0" u="none" strike="noStrike" kern="1200" cap="none" spc="0" normalizeH="0" baseline="0" noProof="0" dirty="0">
                <a:ln>
                  <a:noFill/>
                </a:ln>
                <a:solidFill>
                  <a:srgbClr val="443728"/>
                </a:solidFill>
                <a:effectLst/>
                <a:uLnTx/>
                <a:uFillTx/>
                <a:latin typeface="Crimson Pro Bold" pitchFamily="34" charset="0"/>
                <a:ea typeface="Crimson Pro Bold" pitchFamily="34" charset="-122"/>
                <a:cs typeface="Crimson Pro Bold" pitchFamily="34" charset="-120"/>
              </a:rPr>
              <a:t>Survey Feedback</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F88B4752-35A1-42BD-B414-271892B5C98C}"/>
              </a:ext>
            </a:extLst>
          </p:cNvPr>
          <p:cNvSpPr txBox="1"/>
          <p:nvPr/>
        </p:nvSpPr>
        <p:spPr>
          <a:xfrm>
            <a:off x="4724400" y="5052601"/>
            <a:ext cx="10134600" cy="297517"/>
          </a:xfrm>
          <a:prstGeom prst="rect">
            <a:avLst/>
          </a:prstGeom>
          <a:noFill/>
        </p:spPr>
        <p:txBody>
          <a:bodyPr wrap="square">
            <a:spAutoFit/>
          </a:bodyPr>
          <a:lstStyle/>
          <a:p>
            <a:pPr marL="342900" marR="0" lvl="0" indent="-342900" algn="l" defTabSz="914400" rtl="0" eaLnBrk="1" fontAlgn="auto" latinLnBrk="0" hangingPunct="1">
              <a:lnSpc>
                <a:spcPts val="1550"/>
              </a:lnSpc>
              <a:spcBef>
                <a:spcPts val="0"/>
              </a:spcBef>
              <a:spcAft>
                <a:spcPts val="0"/>
              </a:spcAft>
              <a:buClrTx/>
              <a:buSzPct val="100000"/>
              <a:buFontTx/>
              <a:buChar char="•"/>
              <a:tabLst/>
              <a:defRPr/>
            </a:pPr>
            <a:r>
              <a:rPr kumimoji="0" lang="en-US" sz="1400" b="0" i="0" u="none" strike="noStrike" kern="1200" cap="none" spc="0" normalizeH="0" baseline="0" noProof="0" dirty="0">
                <a:ln>
                  <a:noFill/>
                </a:ln>
                <a:solidFill>
                  <a:srgbClr val="443728"/>
                </a:solidFill>
                <a:effectLst/>
                <a:uLnTx/>
                <a:uFillTx/>
                <a:latin typeface="Crimson Pro Bold"/>
                <a:ea typeface="Open Sans" pitchFamily="34" charset="-122"/>
                <a:cs typeface="Open Sans" pitchFamily="34" charset="-120"/>
              </a:rPr>
              <a:t>"Thank you for morning circuit and Calm club!!!"</a:t>
            </a:r>
            <a:endParaRPr kumimoji="0" lang="en-US" sz="1400" b="0" i="0" u="none" strike="noStrike" kern="1200" cap="none" spc="0" normalizeH="0" baseline="0" noProof="0" dirty="0">
              <a:ln>
                <a:noFill/>
              </a:ln>
              <a:solidFill>
                <a:prstClr val="black"/>
              </a:solidFill>
              <a:effectLst/>
              <a:uLnTx/>
              <a:uFillTx/>
              <a:latin typeface="Crimson Pro Bold"/>
            </a:endParaRPr>
          </a:p>
        </p:txBody>
      </p:sp>
      <p:sp>
        <p:nvSpPr>
          <p:cNvPr id="36" name="TextBox 35">
            <a:extLst>
              <a:ext uri="{FF2B5EF4-FFF2-40B4-BE49-F238E27FC236}">
                <a16:creationId xmlns:a16="http://schemas.microsoft.com/office/drawing/2014/main" id="{84153DD2-3E42-4379-97DF-3CA93AB83A57}"/>
              </a:ext>
            </a:extLst>
          </p:cNvPr>
          <p:cNvSpPr txBox="1"/>
          <p:nvPr/>
        </p:nvSpPr>
        <p:spPr>
          <a:xfrm>
            <a:off x="4724400" y="5560029"/>
            <a:ext cx="10134600" cy="502702"/>
          </a:xfrm>
          <a:prstGeom prst="rect">
            <a:avLst/>
          </a:prstGeom>
          <a:noFill/>
        </p:spPr>
        <p:txBody>
          <a:bodyPr wrap="square">
            <a:spAutoFit/>
          </a:bodyPr>
          <a:lstStyle/>
          <a:p>
            <a:pPr marL="342900" marR="0" lvl="0" indent="-342900" algn="l" defTabSz="914400" rtl="0" eaLnBrk="1" fontAlgn="auto" latinLnBrk="0" hangingPunct="1">
              <a:lnSpc>
                <a:spcPts val="1550"/>
              </a:lnSpc>
              <a:spcBef>
                <a:spcPts val="0"/>
              </a:spcBef>
              <a:spcAft>
                <a:spcPts val="0"/>
              </a:spcAft>
              <a:buClrTx/>
              <a:buSzPct val="100000"/>
              <a:buFontTx/>
              <a:buChar char="•"/>
              <a:tabLst/>
              <a:defRPr/>
            </a:pPr>
            <a:r>
              <a:rPr kumimoji="0" lang="en-US" sz="1400" b="0" i="0" u="none" strike="noStrike" kern="1200" cap="none" spc="0" normalizeH="0" baseline="0" noProof="0" dirty="0">
                <a:ln>
                  <a:noFill/>
                </a:ln>
                <a:solidFill>
                  <a:srgbClr val="443728"/>
                </a:solidFill>
                <a:effectLst/>
                <a:uLnTx/>
                <a:uFillTx/>
                <a:latin typeface="Crimson Pro Bold"/>
                <a:ea typeface="Open Sans" pitchFamily="34" charset="-122"/>
                <a:cs typeface="Open Sans" pitchFamily="34" charset="-120"/>
              </a:rPr>
              <a:t>"My child is more happy to do normal homework like other children at Y3. He did last homework with smile and without any questions. He's writing a sentence/ story everyday at home."</a:t>
            </a:r>
            <a:endParaRPr kumimoji="0" lang="en-US" sz="1400" b="0" i="0" u="none" strike="noStrike" kern="1200" cap="none" spc="0" normalizeH="0" baseline="0" noProof="0" dirty="0">
              <a:ln>
                <a:noFill/>
              </a:ln>
              <a:solidFill>
                <a:prstClr val="black"/>
              </a:solidFill>
              <a:effectLst/>
              <a:uLnTx/>
              <a:uFillTx/>
              <a:latin typeface="Crimson Pro Bold"/>
            </a:endParaRPr>
          </a:p>
        </p:txBody>
      </p:sp>
      <p:sp>
        <p:nvSpPr>
          <p:cNvPr id="38" name="TextBox 37">
            <a:extLst>
              <a:ext uri="{FF2B5EF4-FFF2-40B4-BE49-F238E27FC236}">
                <a16:creationId xmlns:a16="http://schemas.microsoft.com/office/drawing/2014/main" id="{3BB14E5C-F872-4F6A-99FF-A9BF29E9814B}"/>
              </a:ext>
            </a:extLst>
          </p:cNvPr>
          <p:cNvSpPr txBox="1"/>
          <p:nvPr/>
        </p:nvSpPr>
        <p:spPr>
          <a:xfrm>
            <a:off x="4642758" y="6254195"/>
            <a:ext cx="10134600" cy="502702"/>
          </a:xfrm>
          <a:prstGeom prst="rect">
            <a:avLst/>
          </a:prstGeom>
          <a:noFill/>
        </p:spPr>
        <p:txBody>
          <a:bodyPr wrap="square">
            <a:spAutoFit/>
          </a:bodyPr>
          <a:lstStyle/>
          <a:p>
            <a:pPr marL="342900" marR="0" lvl="0" indent="-342900" algn="l" defTabSz="914400" rtl="0" eaLnBrk="1" fontAlgn="auto" latinLnBrk="0" hangingPunct="1">
              <a:lnSpc>
                <a:spcPts val="1550"/>
              </a:lnSpc>
              <a:spcBef>
                <a:spcPts val="0"/>
              </a:spcBef>
              <a:spcAft>
                <a:spcPts val="0"/>
              </a:spcAft>
              <a:buClrTx/>
              <a:buSzPct val="100000"/>
              <a:buFontTx/>
              <a:buChar char="•"/>
              <a:tabLst/>
              <a:defRPr/>
            </a:pPr>
            <a:r>
              <a:rPr kumimoji="0" lang="en-US" sz="1400" b="0" i="0" u="none" strike="noStrike" kern="1200" cap="none" spc="0" normalizeH="0" baseline="0" noProof="0" dirty="0">
                <a:ln>
                  <a:noFill/>
                </a:ln>
                <a:solidFill>
                  <a:srgbClr val="443728"/>
                </a:solidFill>
                <a:effectLst/>
                <a:uLnTx/>
                <a:uFillTx/>
                <a:latin typeface="Crimson Pro Bold"/>
                <a:ea typeface="Open Sans" pitchFamily="34" charset="-122"/>
                <a:cs typeface="Open Sans" pitchFamily="34" charset="-120"/>
              </a:rPr>
              <a:t>"Our child is very happy at St Louis and really likes his class environment, staff and pupils. He was supported well in feeling positive about moving into his new class which he had initially been very worried and tearful about. He likes attending Chatty Chefs."</a:t>
            </a:r>
            <a:endParaRPr kumimoji="0" lang="en-US" sz="1400" b="0" i="0" u="none" strike="noStrike" kern="1200" cap="none" spc="0" normalizeH="0" baseline="0" noProof="0" dirty="0">
              <a:ln>
                <a:noFill/>
              </a:ln>
              <a:solidFill>
                <a:prstClr val="black"/>
              </a:solidFill>
              <a:effectLst/>
              <a:uLnTx/>
              <a:uFillTx/>
              <a:latin typeface="Crimson Pro Bold"/>
              <a:ea typeface="+mn-ea"/>
              <a:cs typeface="+mn-cs"/>
            </a:endParaRPr>
          </a:p>
        </p:txBody>
      </p:sp>
      <p:sp>
        <p:nvSpPr>
          <p:cNvPr id="40" name="TextBox 39">
            <a:extLst>
              <a:ext uri="{FF2B5EF4-FFF2-40B4-BE49-F238E27FC236}">
                <a16:creationId xmlns:a16="http://schemas.microsoft.com/office/drawing/2014/main" id="{81FE234C-98DF-4CB8-8033-7D9286B4C6F9}"/>
              </a:ext>
            </a:extLst>
          </p:cNvPr>
          <p:cNvSpPr txBox="1"/>
          <p:nvPr/>
        </p:nvSpPr>
        <p:spPr>
          <a:xfrm>
            <a:off x="4642758" y="7056543"/>
            <a:ext cx="10134600" cy="297517"/>
          </a:xfrm>
          <a:prstGeom prst="rect">
            <a:avLst/>
          </a:prstGeom>
          <a:noFill/>
        </p:spPr>
        <p:txBody>
          <a:bodyPr wrap="square">
            <a:spAutoFit/>
          </a:bodyPr>
          <a:lstStyle/>
          <a:p>
            <a:pPr marL="342900" marR="0" lvl="0" indent="-342900" algn="l" defTabSz="914400" rtl="0" eaLnBrk="1" fontAlgn="auto" latinLnBrk="0" hangingPunct="1">
              <a:lnSpc>
                <a:spcPts val="1550"/>
              </a:lnSpc>
              <a:spcBef>
                <a:spcPts val="0"/>
              </a:spcBef>
              <a:spcAft>
                <a:spcPts val="0"/>
              </a:spcAft>
              <a:buClrTx/>
              <a:buSzPct val="100000"/>
              <a:buFontTx/>
              <a:buChar char="•"/>
              <a:tabLst/>
              <a:defRPr/>
            </a:pPr>
            <a:r>
              <a:rPr kumimoji="0" lang="en-US" sz="1400" b="0" i="0" u="none" strike="noStrike" kern="1200" cap="none" spc="0" normalizeH="0" baseline="0" noProof="0" dirty="0">
                <a:ln>
                  <a:noFill/>
                </a:ln>
                <a:solidFill>
                  <a:srgbClr val="443728"/>
                </a:solidFill>
                <a:effectLst/>
                <a:uLnTx/>
                <a:uFillTx/>
                <a:latin typeface="Crimson Pro Bold"/>
                <a:ea typeface="Open Sans" pitchFamily="34" charset="-122"/>
                <a:cs typeface="Open Sans" pitchFamily="34" charset="-120"/>
              </a:rPr>
              <a:t>"Since the instigation of coping strategies and circuits my child's ability to manage emotions and concentrate has improved."</a:t>
            </a:r>
            <a:endParaRPr kumimoji="0" lang="en-US" sz="1400" b="0" i="0" u="none" strike="noStrike" kern="1200" cap="none" spc="0" normalizeH="0" baseline="0" noProof="0" dirty="0">
              <a:ln>
                <a:noFill/>
              </a:ln>
              <a:solidFill>
                <a:prstClr val="black"/>
              </a:solidFill>
              <a:effectLst/>
              <a:uLnTx/>
              <a:uFillTx/>
              <a:latin typeface="Crimson Pro Bold"/>
              <a:ea typeface="+mn-ea"/>
              <a:cs typeface="+mn-cs"/>
            </a:endParaRPr>
          </a:p>
        </p:txBody>
      </p:sp>
    </p:spTree>
    <p:extLst>
      <p:ext uri="{BB962C8B-B14F-4D97-AF65-F5344CB8AC3E}">
        <p14:creationId xmlns:p14="http://schemas.microsoft.com/office/powerpoint/2010/main" val="2151018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4159</Words>
  <Application>Microsoft Office PowerPoint</Application>
  <PresentationFormat>Custom</PresentationFormat>
  <Paragraphs>406</Paragraphs>
  <Slides>19</Slides>
  <Notes>13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19</vt:i4>
      </vt:variant>
    </vt:vector>
  </HeadingPairs>
  <TitlesOfParts>
    <vt:vector size="33" baseType="lpstr">
      <vt:lpstr>Arial</vt:lpstr>
      <vt:lpstr>Crimson Pro Bold</vt:lpstr>
      <vt:lpstr>Open Sans</vt:lpstr>
      <vt:lpstr>Inter</vt:lpstr>
      <vt:lpstr>Roboto</vt:lpstr>
      <vt:lpstr>Calibri Light</vt:lpstr>
      <vt:lpstr>Calibri</vt:lpstr>
      <vt:lpstr>Inter Bold</vt:lpstr>
      <vt:lpstr>Roboto Medium</vt:lpstr>
      <vt:lpstr>Open Sans Medium</vt:lpstr>
      <vt:lpstr>Symbol</vt:lpstr>
      <vt:lpstr>Office Theme</vt:lpstr>
      <vt:lpstr>1_Office Theme</vt:lpstr>
      <vt:lpstr>2_Office Theme</vt:lpstr>
      <vt:lpstr>PowerPoint Presentation</vt:lpstr>
      <vt:lpstr>PowerPoint Presentation</vt:lpstr>
      <vt:lpstr>PowerPoint Presentation</vt:lpstr>
      <vt:lpstr>PowerPoint Presentation</vt:lpstr>
      <vt:lpstr>What being part of the Trust means to our staff...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Stephanie Rahman</cp:lastModifiedBy>
  <cp:revision>37</cp:revision>
  <dcterms:created xsi:type="dcterms:W3CDTF">2024-11-04T12:39:22Z</dcterms:created>
  <dcterms:modified xsi:type="dcterms:W3CDTF">2024-11-08T17:52:53Z</dcterms:modified>
</cp:coreProperties>
</file>